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6" r:id="rId3"/>
    <p:sldId id="277" r:id="rId4"/>
    <p:sldId id="278" r:id="rId5"/>
    <p:sldId id="279" r:id="rId6"/>
    <p:sldId id="280" r:id="rId7"/>
    <p:sldId id="281" r:id="rId8"/>
    <p:sldId id="282" r:id="rId9"/>
    <p:sldId id="283" r:id="rId10"/>
    <p:sldId id="284" r:id="rId11"/>
    <p:sldId id="285" r:id="rId12"/>
    <p:sldId id="290" r:id="rId13"/>
    <p:sldId id="296" r:id="rId14"/>
    <p:sldId id="297" r:id="rId15"/>
    <p:sldId id="298" r:id="rId16"/>
    <p:sldId id="299" r:id="rId17"/>
    <p:sldId id="300" r:id="rId18"/>
    <p:sldId id="295" r:id="rId19"/>
    <p:sldId id="257" r:id="rId20"/>
    <p:sldId id="258" r:id="rId21"/>
    <p:sldId id="259" r:id="rId22"/>
    <p:sldId id="286" r:id="rId23"/>
    <p:sldId id="287" r:id="rId24"/>
    <p:sldId id="288" r:id="rId25"/>
    <p:sldId id="28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3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D5752-4C11-4823-AE04-D4DA0F91DACF}" type="datetimeFigureOut">
              <a:rPr lang="nl-NL" smtClean="0"/>
              <a:t>28-3-2024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B7E39-0CF9-4844-BE23-1B5BC48E4D6E}" type="slidenum">
              <a:rPr lang="nl-NL" smtClean="0"/>
              <a:t>‹nr.›</a:t>
            </a:fld>
            <a:endParaRPr lang="nl-NL"/>
          </a:p>
        </p:txBody>
      </p:sp>
    </p:spTree>
    <p:extLst>
      <p:ext uri="{BB962C8B-B14F-4D97-AF65-F5344CB8AC3E}">
        <p14:creationId xmlns:p14="http://schemas.microsoft.com/office/powerpoint/2010/main" val="245153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D780B-C773-B1C5-4AAB-759FF32A3764}"/>
              </a:ext>
            </a:extLst>
          </p:cNvPr>
          <p:cNvSpPr>
            <a:spLocks noGrp="1"/>
          </p:cNvSpPr>
          <p:nvPr>
            <p:ph type="ctrTitle" hasCustomPrompt="1"/>
          </p:nvPr>
        </p:nvSpPr>
        <p:spPr>
          <a:xfrm>
            <a:off x="1523999" y="233600"/>
            <a:ext cx="8474579" cy="706437"/>
          </a:xfrm>
        </p:spPr>
        <p:txBody>
          <a:bodyPr anchor="b">
            <a:normAutofit/>
          </a:bodyPr>
          <a:lstStyle>
            <a:lvl1pPr algn="ctr">
              <a:defRPr sz="3600" b="1"/>
            </a:lvl1pPr>
          </a:lstStyle>
          <a:p>
            <a:r>
              <a:rPr lang="nl-NL" dirty="0"/>
              <a:t>Cultureel café 15 nov 2023</a:t>
            </a:r>
          </a:p>
        </p:txBody>
      </p:sp>
      <p:sp>
        <p:nvSpPr>
          <p:cNvPr id="3" name="Ondertitel 2">
            <a:extLst>
              <a:ext uri="{FF2B5EF4-FFF2-40B4-BE49-F238E27FC236}">
                <a16:creationId xmlns:a16="http://schemas.microsoft.com/office/drawing/2014/main" id="{409DADBA-EBDE-BA31-8503-AA5387F77145}"/>
              </a:ext>
            </a:extLst>
          </p:cNvPr>
          <p:cNvSpPr>
            <a:spLocks noGrp="1"/>
          </p:cNvSpPr>
          <p:nvPr>
            <p:ph type="subTitle" idx="1"/>
          </p:nvPr>
        </p:nvSpPr>
        <p:spPr>
          <a:xfrm>
            <a:off x="1524000" y="1717705"/>
            <a:ext cx="9144000" cy="3540095"/>
          </a:xfrm>
        </p:spPr>
        <p:txBody>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dirty="0"/>
          </a:p>
          <a:p>
            <a:r>
              <a:rPr lang="nl-NL" dirty="0"/>
              <a:t>Cultuur verbindt mensen</a:t>
            </a:r>
          </a:p>
        </p:txBody>
      </p:sp>
      <p:pic>
        <p:nvPicPr>
          <p:cNvPr id="9" name="Afbeelding 8">
            <a:extLst>
              <a:ext uri="{FF2B5EF4-FFF2-40B4-BE49-F238E27FC236}">
                <a16:creationId xmlns:a16="http://schemas.microsoft.com/office/drawing/2014/main" id="{361E85B9-14D1-5DB6-2599-56FFE277C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5405640"/>
            <a:ext cx="2066690" cy="1315835"/>
          </a:xfrm>
          <a:prstGeom prst="rect">
            <a:avLst/>
          </a:prstGeom>
        </p:spPr>
      </p:pic>
      <p:sp>
        <p:nvSpPr>
          <p:cNvPr id="10" name="Tijdelijke aanduiding voor datum 9">
            <a:extLst>
              <a:ext uri="{FF2B5EF4-FFF2-40B4-BE49-F238E27FC236}">
                <a16:creationId xmlns:a16="http://schemas.microsoft.com/office/drawing/2014/main" id="{404DFCB2-2575-11E3-CDF5-0190CF5570E3}"/>
              </a:ext>
            </a:extLst>
          </p:cNvPr>
          <p:cNvSpPr>
            <a:spLocks noGrp="1"/>
          </p:cNvSpPr>
          <p:nvPr>
            <p:ph type="dt" sz="half" idx="10"/>
          </p:nvPr>
        </p:nvSpPr>
        <p:spPr/>
        <p:txBody>
          <a:bodyPr/>
          <a:lstStyle>
            <a:lvl1pPr>
              <a:defRPr/>
            </a:lvl1pPr>
          </a:lstStyle>
          <a:p>
            <a:r>
              <a:rPr lang="nl-NL"/>
              <a:t>1</a:t>
            </a:r>
            <a:endParaRPr lang="nl-NL" dirty="0"/>
          </a:p>
        </p:txBody>
      </p:sp>
      <p:sp>
        <p:nvSpPr>
          <p:cNvPr id="11" name="Tijdelijke aanduiding voor voettekst 10">
            <a:extLst>
              <a:ext uri="{FF2B5EF4-FFF2-40B4-BE49-F238E27FC236}">
                <a16:creationId xmlns:a16="http://schemas.microsoft.com/office/drawing/2014/main" id="{99573D69-8DBC-E998-11C7-268EFB0F95B2}"/>
              </a:ext>
            </a:extLst>
          </p:cNvPr>
          <p:cNvSpPr>
            <a:spLocks noGrp="1"/>
          </p:cNvSpPr>
          <p:nvPr>
            <p:ph type="ftr" sz="quarter" idx="11"/>
          </p:nvPr>
        </p:nvSpPr>
        <p:spPr/>
        <p:txBody>
          <a:bodyPr/>
          <a:lstStyle/>
          <a:p>
            <a:endParaRPr lang="nl-NL"/>
          </a:p>
        </p:txBody>
      </p:sp>
      <p:sp>
        <p:nvSpPr>
          <p:cNvPr id="12" name="Tijdelijke aanduiding voor dianummer 11">
            <a:extLst>
              <a:ext uri="{FF2B5EF4-FFF2-40B4-BE49-F238E27FC236}">
                <a16:creationId xmlns:a16="http://schemas.microsoft.com/office/drawing/2014/main" id="{0C26F223-CD58-629C-9579-5F32792C1D94}"/>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279592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1DED3-E00D-AD99-0579-C15F393D333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0182AF-75AA-A7FB-C023-B49E881EA6C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83467F-0843-26F2-60F8-4CB29DD3FB53}"/>
              </a:ext>
            </a:extLst>
          </p:cNvPr>
          <p:cNvSpPr>
            <a:spLocks noGrp="1"/>
          </p:cNvSpPr>
          <p:nvPr>
            <p:ph type="dt" sz="half" idx="10"/>
          </p:nvPr>
        </p:nvSpPr>
        <p:spPr/>
        <p:txBody>
          <a:bodyPr/>
          <a:lstStyle/>
          <a:p>
            <a:r>
              <a:rPr lang="nl-NL"/>
              <a:t>1</a:t>
            </a:r>
          </a:p>
        </p:txBody>
      </p:sp>
      <p:sp>
        <p:nvSpPr>
          <p:cNvPr id="5" name="Tijdelijke aanduiding voor voettekst 4">
            <a:extLst>
              <a:ext uri="{FF2B5EF4-FFF2-40B4-BE49-F238E27FC236}">
                <a16:creationId xmlns:a16="http://schemas.microsoft.com/office/drawing/2014/main" id="{BFFD1A32-D9C0-3509-979B-16F672FE3A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094254-8FCB-796C-26EA-545FD1B44F92}"/>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344275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C56B29B-57A6-4015-8AF5-EB4839B6BF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ED2D644-908E-A760-4046-4B324EABB81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296F88-B76B-69FB-3528-2D58731F4B3B}"/>
              </a:ext>
            </a:extLst>
          </p:cNvPr>
          <p:cNvSpPr>
            <a:spLocks noGrp="1"/>
          </p:cNvSpPr>
          <p:nvPr>
            <p:ph type="dt" sz="half" idx="10"/>
          </p:nvPr>
        </p:nvSpPr>
        <p:spPr/>
        <p:txBody>
          <a:bodyPr/>
          <a:lstStyle/>
          <a:p>
            <a:r>
              <a:rPr lang="nl-NL"/>
              <a:t>1</a:t>
            </a:r>
          </a:p>
        </p:txBody>
      </p:sp>
      <p:sp>
        <p:nvSpPr>
          <p:cNvPr id="5" name="Tijdelijke aanduiding voor voettekst 4">
            <a:extLst>
              <a:ext uri="{FF2B5EF4-FFF2-40B4-BE49-F238E27FC236}">
                <a16:creationId xmlns:a16="http://schemas.microsoft.com/office/drawing/2014/main" id="{9BAAEE3B-E89E-A86C-65CB-A31859D589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A504EB-D801-1544-8361-9A3CBE815E33}"/>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255684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884C4-AF29-1DE2-2DF8-6F5CF59B8A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4CD928E-0195-15A1-D7CA-CAAAE3036620}"/>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39FC5C9-F19C-64E2-1F07-7F45B36A1B44}"/>
              </a:ext>
            </a:extLst>
          </p:cNvPr>
          <p:cNvSpPr>
            <a:spLocks noGrp="1"/>
          </p:cNvSpPr>
          <p:nvPr>
            <p:ph type="dt" sz="half" idx="10"/>
          </p:nvPr>
        </p:nvSpPr>
        <p:spPr/>
        <p:txBody>
          <a:bodyPr/>
          <a:lstStyle/>
          <a:p>
            <a:r>
              <a:rPr lang="nl-NL"/>
              <a:t>1</a:t>
            </a:r>
          </a:p>
        </p:txBody>
      </p:sp>
      <p:sp>
        <p:nvSpPr>
          <p:cNvPr id="5" name="Tijdelijke aanduiding voor voettekst 4">
            <a:extLst>
              <a:ext uri="{FF2B5EF4-FFF2-40B4-BE49-F238E27FC236}">
                <a16:creationId xmlns:a16="http://schemas.microsoft.com/office/drawing/2014/main" id="{01A96902-1DB8-39DA-771C-CF270F2097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D4CD88-1954-BE60-48AA-BA237A7427A8}"/>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144273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42A41-6235-8DCF-3408-1FBA0FAD6A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3B9D27-D5B7-B737-B49A-C94FE7FDA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2D5818F-39D6-7454-DA2F-D42C3F38924C}"/>
              </a:ext>
            </a:extLst>
          </p:cNvPr>
          <p:cNvSpPr>
            <a:spLocks noGrp="1"/>
          </p:cNvSpPr>
          <p:nvPr>
            <p:ph type="dt" sz="half" idx="10"/>
          </p:nvPr>
        </p:nvSpPr>
        <p:spPr/>
        <p:txBody>
          <a:bodyPr/>
          <a:lstStyle/>
          <a:p>
            <a:r>
              <a:rPr lang="nl-NL"/>
              <a:t>1</a:t>
            </a:r>
          </a:p>
        </p:txBody>
      </p:sp>
      <p:sp>
        <p:nvSpPr>
          <p:cNvPr id="5" name="Tijdelijke aanduiding voor voettekst 4">
            <a:extLst>
              <a:ext uri="{FF2B5EF4-FFF2-40B4-BE49-F238E27FC236}">
                <a16:creationId xmlns:a16="http://schemas.microsoft.com/office/drawing/2014/main" id="{3D411512-B693-617C-9B9E-D5FFB290A9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378A92-6746-C1AC-173F-18BF63A007DF}"/>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330635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2EDAA-6CAB-017F-08E1-4D756F4A6E7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4B1593-49CF-4B9F-32BA-931B0117D0E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4C59B98-2A28-0F0F-80D3-47E61581268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FB89716-E134-B6CD-9DDB-ACA48F9DAE7E}"/>
              </a:ext>
            </a:extLst>
          </p:cNvPr>
          <p:cNvSpPr>
            <a:spLocks noGrp="1"/>
          </p:cNvSpPr>
          <p:nvPr>
            <p:ph type="dt" sz="half" idx="10"/>
          </p:nvPr>
        </p:nvSpPr>
        <p:spPr/>
        <p:txBody>
          <a:bodyPr/>
          <a:lstStyle/>
          <a:p>
            <a:r>
              <a:rPr lang="nl-NL"/>
              <a:t>1</a:t>
            </a:r>
          </a:p>
        </p:txBody>
      </p:sp>
      <p:sp>
        <p:nvSpPr>
          <p:cNvPr id="6" name="Tijdelijke aanduiding voor voettekst 5">
            <a:extLst>
              <a:ext uri="{FF2B5EF4-FFF2-40B4-BE49-F238E27FC236}">
                <a16:creationId xmlns:a16="http://schemas.microsoft.com/office/drawing/2014/main" id="{467E47DE-701D-46B0-DD65-66EB87CBDF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B16B41-E1DA-A063-4B89-E0CA5A0F3593}"/>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52345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CD8E3-E657-4B0E-BAC9-1952AFA5F04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1E0FC44-CA51-3BF6-496F-BF2E0F868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22322A0-8FEC-7F80-482D-9D48736AD3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1BEE41-9C08-E0E6-510C-5D8A1D411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35A6E5C-C943-6773-561D-CF426BAD5DB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FDD078C-720E-3CCC-E099-C21A8FDD0DBF}"/>
              </a:ext>
            </a:extLst>
          </p:cNvPr>
          <p:cNvSpPr>
            <a:spLocks noGrp="1"/>
          </p:cNvSpPr>
          <p:nvPr>
            <p:ph type="dt" sz="half" idx="10"/>
          </p:nvPr>
        </p:nvSpPr>
        <p:spPr/>
        <p:txBody>
          <a:bodyPr/>
          <a:lstStyle/>
          <a:p>
            <a:r>
              <a:rPr lang="nl-NL"/>
              <a:t>1</a:t>
            </a:r>
          </a:p>
        </p:txBody>
      </p:sp>
      <p:sp>
        <p:nvSpPr>
          <p:cNvPr id="8" name="Tijdelijke aanduiding voor voettekst 7">
            <a:extLst>
              <a:ext uri="{FF2B5EF4-FFF2-40B4-BE49-F238E27FC236}">
                <a16:creationId xmlns:a16="http://schemas.microsoft.com/office/drawing/2014/main" id="{F076F035-C6A2-A063-547E-B4445D2086F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F1AB9C7-EF1D-F5E8-9944-DD7578873116}"/>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404627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BC80A-9667-34CB-CDE4-1F639C581C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ADF2A5-E8ED-ACE6-22D1-9FC7D12762EB}"/>
              </a:ext>
            </a:extLst>
          </p:cNvPr>
          <p:cNvSpPr>
            <a:spLocks noGrp="1"/>
          </p:cNvSpPr>
          <p:nvPr>
            <p:ph type="dt" sz="half" idx="10"/>
          </p:nvPr>
        </p:nvSpPr>
        <p:spPr/>
        <p:txBody>
          <a:bodyPr/>
          <a:lstStyle/>
          <a:p>
            <a:r>
              <a:rPr lang="nl-NL"/>
              <a:t>1</a:t>
            </a:r>
          </a:p>
        </p:txBody>
      </p:sp>
      <p:sp>
        <p:nvSpPr>
          <p:cNvPr id="4" name="Tijdelijke aanduiding voor voettekst 3">
            <a:extLst>
              <a:ext uri="{FF2B5EF4-FFF2-40B4-BE49-F238E27FC236}">
                <a16:creationId xmlns:a16="http://schemas.microsoft.com/office/drawing/2014/main" id="{6DCAD9D0-749E-9B87-E74A-A595870A24B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B68BB1A-69C3-EB6C-F3AC-98E0B79EC0BA}"/>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293987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C4FF02-9362-4631-C002-B56341912DD5}"/>
              </a:ext>
            </a:extLst>
          </p:cNvPr>
          <p:cNvSpPr>
            <a:spLocks noGrp="1"/>
          </p:cNvSpPr>
          <p:nvPr>
            <p:ph type="dt" sz="half" idx="10"/>
          </p:nvPr>
        </p:nvSpPr>
        <p:spPr/>
        <p:txBody>
          <a:bodyPr/>
          <a:lstStyle/>
          <a:p>
            <a:r>
              <a:rPr lang="nl-NL"/>
              <a:t>1</a:t>
            </a:r>
          </a:p>
        </p:txBody>
      </p:sp>
      <p:sp>
        <p:nvSpPr>
          <p:cNvPr id="3" name="Tijdelijke aanduiding voor voettekst 2">
            <a:extLst>
              <a:ext uri="{FF2B5EF4-FFF2-40B4-BE49-F238E27FC236}">
                <a16:creationId xmlns:a16="http://schemas.microsoft.com/office/drawing/2014/main" id="{C4BF25BF-3266-ADFF-AA11-123FEAF692A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C85D9C2-C6A8-EAAD-0B07-95FE2B73EBBE}"/>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331864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4CF3D-3C1F-EA1F-297D-D7478BFD57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3C0E657-544A-3EC0-B0A0-B41009033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C380690-76C9-5C34-F080-8F1A3D500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BB1A5F0-2023-389C-354E-F211D5205526}"/>
              </a:ext>
            </a:extLst>
          </p:cNvPr>
          <p:cNvSpPr>
            <a:spLocks noGrp="1"/>
          </p:cNvSpPr>
          <p:nvPr>
            <p:ph type="dt" sz="half" idx="10"/>
          </p:nvPr>
        </p:nvSpPr>
        <p:spPr/>
        <p:txBody>
          <a:bodyPr/>
          <a:lstStyle/>
          <a:p>
            <a:r>
              <a:rPr lang="nl-NL"/>
              <a:t>1</a:t>
            </a:r>
          </a:p>
        </p:txBody>
      </p:sp>
      <p:sp>
        <p:nvSpPr>
          <p:cNvPr id="6" name="Tijdelijke aanduiding voor voettekst 5">
            <a:extLst>
              <a:ext uri="{FF2B5EF4-FFF2-40B4-BE49-F238E27FC236}">
                <a16:creationId xmlns:a16="http://schemas.microsoft.com/office/drawing/2014/main" id="{6CFE7398-723F-0C62-8957-66CF761AA1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5788C9-04EC-F467-35B9-9B0E04423489}"/>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274586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3E37B-85BE-626D-B399-1AA9268293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6EA1EA-C898-C621-6B59-5A406C5AB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A224B9-7ED8-7095-A75E-0A3B927D6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AC317A4-904C-18A4-80D6-B15770CA1862}"/>
              </a:ext>
            </a:extLst>
          </p:cNvPr>
          <p:cNvSpPr>
            <a:spLocks noGrp="1"/>
          </p:cNvSpPr>
          <p:nvPr>
            <p:ph type="dt" sz="half" idx="10"/>
          </p:nvPr>
        </p:nvSpPr>
        <p:spPr/>
        <p:txBody>
          <a:bodyPr/>
          <a:lstStyle/>
          <a:p>
            <a:r>
              <a:rPr lang="nl-NL"/>
              <a:t>1</a:t>
            </a:r>
          </a:p>
        </p:txBody>
      </p:sp>
      <p:sp>
        <p:nvSpPr>
          <p:cNvPr id="6" name="Tijdelijke aanduiding voor voettekst 5">
            <a:extLst>
              <a:ext uri="{FF2B5EF4-FFF2-40B4-BE49-F238E27FC236}">
                <a16:creationId xmlns:a16="http://schemas.microsoft.com/office/drawing/2014/main" id="{D6F31314-5F52-73BF-EC50-5946213DC1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21853C3-4D23-1E4D-3907-6F08364914E9}"/>
              </a:ext>
            </a:extLst>
          </p:cNvPr>
          <p:cNvSpPr>
            <a:spLocks noGrp="1"/>
          </p:cNvSpPr>
          <p:nvPr>
            <p:ph type="sldNum" sz="quarter" idx="12"/>
          </p:nvPr>
        </p:nvSpPr>
        <p:spPr/>
        <p:txBody>
          <a:bodyPr/>
          <a:lstStyle/>
          <a:p>
            <a:fld id="{32B2A23E-7921-47B5-BF34-C29ADB0C65B4}" type="slidenum">
              <a:rPr lang="nl-NL" smtClean="0"/>
              <a:t>‹nr.›</a:t>
            </a:fld>
            <a:endParaRPr lang="nl-NL"/>
          </a:p>
        </p:txBody>
      </p:sp>
    </p:spTree>
    <p:extLst>
      <p:ext uri="{BB962C8B-B14F-4D97-AF65-F5344CB8AC3E}">
        <p14:creationId xmlns:p14="http://schemas.microsoft.com/office/powerpoint/2010/main" val="56910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FA38C2-9510-5B2C-A92A-F223967D55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7A5A2D-E6A6-1E1B-AB3C-496F24024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A90955-3DF1-8040-37DF-09401776D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1</a:t>
            </a:r>
          </a:p>
        </p:txBody>
      </p:sp>
      <p:sp>
        <p:nvSpPr>
          <p:cNvPr id="5" name="Tijdelijke aanduiding voor voettekst 4">
            <a:extLst>
              <a:ext uri="{FF2B5EF4-FFF2-40B4-BE49-F238E27FC236}">
                <a16:creationId xmlns:a16="http://schemas.microsoft.com/office/drawing/2014/main" id="{0B962996-A1C8-0CF3-040E-0B7E11D71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BC1E816-D9F4-BDE5-3D07-43CED81B8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2A23E-7921-47B5-BF34-C29ADB0C65B4}" type="slidenum">
              <a:rPr lang="nl-NL" smtClean="0"/>
              <a:t>‹nr.›</a:t>
            </a:fld>
            <a:endParaRPr lang="nl-NL"/>
          </a:p>
        </p:txBody>
      </p:sp>
    </p:spTree>
    <p:extLst>
      <p:ext uri="{BB962C8B-B14F-4D97-AF65-F5344CB8AC3E}">
        <p14:creationId xmlns:p14="http://schemas.microsoft.com/office/powerpoint/2010/main" val="80695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ultuurfonds.n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1612489" y="2665944"/>
            <a:ext cx="8495071" cy="763056"/>
          </a:xfrm>
        </p:spPr>
        <p:txBody>
          <a:bodyPr>
            <a:noAutofit/>
          </a:bodyPr>
          <a:lstStyle/>
          <a:p>
            <a:r>
              <a:rPr lang="nl-NL" sz="4000" dirty="0">
                <a:latin typeface="Bradley Hand ITC" panose="03070402050302030203" pitchFamily="66" charset="0"/>
              </a:rPr>
              <a:t>Cultureel café 27 maart 2024</a:t>
            </a:r>
          </a:p>
        </p:txBody>
      </p:sp>
    </p:spTree>
    <p:extLst>
      <p:ext uri="{BB962C8B-B14F-4D97-AF65-F5344CB8AC3E}">
        <p14:creationId xmlns:p14="http://schemas.microsoft.com/office/powerpoint/2010/main" val="2108318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Ondersteuning Cultuurplatform</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53F38893-57B9-6D5F-0E17-E16732431F08}"/>
              </a:ext>
            </a:extLst>
          </p:cNvPr>
          <p:cNvSpPr txBox="1"/>
          <p:nvPr/>
        </p:nvSpPr>
        <p:spPr>
          <a:xfrm>
            <a:off x="1560352" y="2306972"/>
            <a:ext cx="7608815" cy="3970318"/>
          </a:xfrm>
          <a:prstGeom prst="rect">
            <a:avLst/>
          </a:prstGeom>
          <a:noFill/>
        </p:spPr>
        <p:txBody>
          <a:bodyPr wrap="square" rtlCol="0">
            <a:spAutoFit/>
          </a:bodyPr>
          <a:lstStyle/>
          <a:p>
            <a:pPr marL="285750" indent="-285750">
              <a:buFont typeface="Arial" panose="020B0604020202020204" pitchFamily="34" charset="0"/>
              <a:buChar char="•"/>
            </a:pPr>
            <a:r>
              <a:rPr lang="nl-NL" dirty="0"/>
              <a:t>Aanvraagformulier op de website    </a:t>
            </a:r>
            <a:r>
              <a:rPr lang="nl-NL" dirty="0">
                <a:solidFill>
                  <a:srgbClr val="FF0000"/>
                </a:solidFill>
              </a:rPr>
              <a:t>www.cultuurinmeppel.nl</a:t>
            </a:r>
          </a:p>
          <a:p>
            <a:pPr marL="285750" indent="-285750">
              <a:buFont typeface="Arial" panose="020B0604020202020204" pitchFamily="34" charset="0"/>
              <a:buChar char="•"/>
            </a:pPr>
            <a:endParaRPr lang="nl-NL" dirty="0">
              <a:solidFill>
                <a:srgbClr val="FF0000"/>
              </a:solidFill>
            </a:endParaRPr>
          </a:p>
          <a:p>
            <a:pPr marL="285750" indent="-285750">
              <a:buFont typeface="Arial" panose="020B0604020202020204" pitchFamily="34" charset="0"/>
              <a:buChar char="•"/>
            </a:pPr>
            <a:r>
              <a:rPr lang="nl-NL" dirty="0"/>
              <a:t>Meesturen: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b="0" i="0" dirty="0">
                <a:solidFill>
                  <a:srgbClr val="000000"/>
                </a:solidFill>
                <a:effectLst/>
                <a:latin typeface="Source Sans Pro" panose="020B0503030403020204" pitchFamily="34" charset="0"/>
              </a:rPr>
              <a:t>een beschrijving van de activiteit</a:t>
            </a:r>
          </a:p>
          <a:p>
            <a:pPr marL="285750" indent="-285750">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algn="l">
              <a:buFont typeface="Arial" panose="020B0604020202020204" pitchFamily="34" charset="0"/>
              <a:buChar char="•"/>
            </a:pPr>
            <a:r>
              <a:rPr lang="nl-NL" b="0" i="0" dirty="0">
                <a:solidFill>
                  <a:srgbClr val="000000"/>
                </a:solidFill>
                <a:effectLst/>
                <a:latin typeface="Source Sans Pro" panose="020B0503030403020204" pitchFamily="34" charset="0"/>
              </a:rPr>
              <a:t>    de begroting</a:t>
            </a:r>
          </a:p>
          <a:p>
            <a:pPr algn="l">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algn="l">
              <a:buFont typeface="Arial" panose="020B0604020202020204" pitchFamily="34" charset="0"/>
              <a:buChar char="•"/>
            </a:pPr>
            <a:r>
              <a:rPr lang="nl-NL" b="0" i="0" dirty="0">
                <a:solidFill>
                  <a:srgbClr val="000000"/>
                </a:solidFill>
                <a:effectLst/>
                <a:latin typeface="Source Sans Pro" panose="020B0503030403020204" pitchFamily="34" charset="0"/>
              </a:rPr>
              <a:t>    het dekkingsplan (met o.a. vermelding van overige subsidiënten)</a:t>
            </a:r>
          </a:p>
          <a:p>
            <a:pPr algn="l">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algn="l">
              <a:buFont typeface="Arial" panose="020B0604020202020204" pitchFamily="34" charset="0"/>
              <a:buChar char="•"/>
            </a:pPr>
            <a:r>
              <a:rPr lang="nl-NL" b="0" i="0" dirty="0">
                <a:solidFill>
                  <a:srgbClr val="000000"/>
                </a:solidFill>
                <a:effectLst/>
                <a:latin typeface="Source Sans Pro" panose="020B0503030403020204" pitchFamily="34" charset="0"/>
              </a:rPr>
              <a:t>    een beschrijving van de samenwerkingsvormen bij de activiteit</a:t>
            </a:r>
          </a:p>
          <a:p>
            <a:pPr algn="l">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algn="l">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626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333850" y="1082180"/>
            <a:ext cx="9491466" cy="1140796"/>
          </a:xfrm>
          <a:solidFill>
            <a:schemeClr val="bg1"/>
          </a:solidFill>
        </p:spPr>
        <p:txBody>
          <a:bodyPr>
            <a:normAutofit/>
          </a:bodyPr>
          <a:lstStyle/>
          <a:p>
            <a:pPr algn="l"/>
            <a:r>
              <a:rPr lang="nl-NL" sz="3400" dirty="0"/>
              <a:t>Ondersteuning Cultuurplatform</a:t>
            </a:r>
          </a:p>
          <a:p>
            <a:pPr algn="l"/>
            <a:endParaRPr lang="nl-NL" dirty="0"/>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6598B24B-ECA0-8B33-C594-5E158AE69969}"/>
              </a:ext>
            </a:extLst>
          </p:cNvPr>
          <p:cNvSpPr txBox="1"/>
          <p:nvPr/>
        </p:nvSpPr>
        <p:spPr>
          <a:xfrm>
            <a:off x="1366684" y="1652631"/>
            <a:ext cx="7475312" cy="5909310"/>
          </a:xfrm>
          <a:prstGeom prst="rect">
            <a:avLst/>
          </a:prstGeom>
          <a:noFill/>
        </p:spPr>
        <p:txBody>
          <a:bodyPr wrap="square" rtlCol="0">
            <a:spAutoFit/>
          </a:bodyPr>
          <a:lstStyle/>
          <a:p>
            <a:pPr marL="285750" indent="-285750">
              <a:buFont typeface="Arial" panose="020B0604020202020204" pitchFamily="34" charset="0"/>
              <a:buChar char="•"/>
            </a:pPr>
            <a:r>
              <a:rPr lang="nl-NL" dirty="0"/>
              <a:t>Aanvragen binnen voor respectievelijk 1 maart, 1 juni, 1 september of 1 november</a:t>
            </a:r>
          </a:p>
          <a:p>
            <a:pPr marL="285750" indent="-285750">
              <a:buFont typeface="Arial" panose="020B0604020202020204" pitchFamily="34" charset="0"/>
              <a:buChar char="•"/>
            </a:pPr>
            <a:r>
              <a:rPr lang="nl-NL" dirty="0"/>
              <a:t>Beslismomenten in de maanden maart, juni, september of november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Uitbetaling op twee manieren mogelijk:</a:t>
            </a:r>
          </a:p>
          <a:p>
            <a:pPr marL="742950" lvl="1" indent="-285750">
              <a:buFont typeface="Arial" panose="020B0604020202020204" pitchFamily="34" charset="0"/>
              <a:buChar char="•"/>
            </a:pPr>
            <a:r>
              <a:rPr lang="nl-NL" b="0" i="0" dirty="0">
                <a:solidFill>
                  <a:srgbClr val="000000"/>
                </a:solidFill>
                <a:effectLst/>
                <a:latin typeface="Source Sans Pro" panose="020B0503030403020204" pitchFamily="34" charset="0"/>
              </a:rPr>
              <a:t>Uitbetaling van een bedrag ineens aan de aanvrager</a:t>
            </a:r>
          </a:p>
          <a:p>
            <a:pPr marL="742950" lvl="1" indent="-285750">
              <a:buFont typeface="Arial" panose="020B0604020202020204" pitchFamily="34" charset="0"/>
              <a:buChar char="•"/>
            </a:pPr>
            <a:r>
              <a:rPr lang="nl-NL" b="0" i="0" dirty="0">
                <a:solidFill>
                  <a:srgbClr val="000000"/>
                </a:solidFill>
                <a:effectLst/>
                <a:latin typeface="Source Sans Pro" panose="020B0503030403020204" pitchFamily="34" charset="0"/>
              </a:rPr>
              <a:t>Het opvragen van nota’s van – bij voorkeur – </a:t>
            </a:r>
            <a:r>
              <a:rPr lang="nl-NL" b="0" i="0" dirty="0" err="1">
                <a:solidFill>
                  <a:srgbClr val="000000"/>
                </a:solidFill>
                <a:effectLst/>
                <a:latin typeface="Source Sans Pro" panose="020B0503030403020204" pitchFamily="34" charset="0"/>
              </a:rPr>
              <a:t>Meppeler</a:t>
            </a:r>
            <a:r>
              <a:rPr lang="nl-NL" b="0" i="0" dirty="0">
                <a:solidFill>
                  <a:srgbClr val="000000"/>
                </a:solidFill>
                <a:effectLst/>
                <a:latin typeface="Source Sans Pro" panose="020B0503030403020204" pitchFamily="34" charset="0"/>
              </a:rPr>
              <a:t> bedrijven of aan het evenement meewerkende </a:t>
            </a:r>
            <a:r>
              <a:rPr lang="nl-NL" b="0" i="0" dirty="0" err="1">
                <a:solidFill>
                  <a:srgbClr val="000000"/>
                </a:solidFill>
                <a:effectLst/>
                <a:latin typeface="Source Sans Pro" panose="020B0503030403020204" pitchFamily="34" charset="0"/>
              </a:rPr>
              <a:t>Meppeler</a:t>
            </a:r>
            <a:r>
              <a:rPr lang="nl-NL" b="0" i="0" dirty="0">
                <a:solidFill>
                  <a:srgbClr val="000000"/>
                </a:solidFill>
                <a:effectLst/>
                <a:latin typeface="Source Sans Pro" panose="020B0503030403020204" pitchFamily="34" charset="0"/>
              </a:rPr>
              <a:t> solisten/instrumentalisten bij de aanvrager en het betalen van deze nota’s tot maximaal het toegekende bedrag aan de afzender van de nota.</a:t>
            </a:r>
          </a:p>
          <a:p>
            <a:pPr marL="742950" lvl="1" indent="-285750">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marL="285750" indent="-285750">
              <a:buFont typeface="Arial" panose="020B0604020202020204" pitchFamily="34" charset="0"/>
              <a:buChar char="•"/>
            </a:pPr>
            <a:r>
              <a:rPr lang="nl-NL" b="0" i="0" dirty="0">
                <a:solidFill>
                  <a:srgbClr val="000000"/>
                </a:solidFill>
                <a:effectLst/>
                <a:latin typeface="Source Sans Pro" panose="020B0503030403020204" pitchFamily="34" charset="0"/>
              </a:rPr>
              <a:t>Naamsvermelding op uitingen</a:t>
            </a:r>
          </a:p>
          <a:p>
            <a:pPr marL="285750" indent="-285750">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marL="285750" indent="-285750">
              <a:buFont typeface="Arial" panose="020B0604020202020204" pitchFamily="34" charset="0"/>
              <a:buChar char="•"/>
            </a:pPr>
            <a:r>
              <a:rPr lang="nl-NL" dirty="0">
                <a:solidFill>
                  <a:srgbClr val="000000"/>
                </a:solidFill>
                <a:latin typeface="Source Sans Pro" panose="020B0503030403020204" pitchFamily="34" charset="0"/>
              </a:rPr>
              <a:t>Verplichting tot terugbetaling bij niet-doorgaan van de activiteit</a:t>
            </a:r>
          </a:p>
          <a:p>
            <a:pPr marL="285750" indent="-285750">
              <a:buFont typeface="Arial" panose="020B0604020202020204" pitchFamily="34" charset="0"/>
              <a:buChar char="•"/>
            </a:pPr>
            <a:endParaRPr lang="nl-NL" dirty="0">
              <a:solidFill>
                <a:srgbClr val="000000"/>
              </a:solidFill>
              <a:latin typeface="Source Sans Pro" panose="020B0503030403020204" pitchFamily="34" charset="0"/>
            </a:endParaRPr>
          </a:p>
          <a:p>
            <a:pPr marL="285750" indent="-285750">
              <a:buFont typeface="Arial" panose="020B0604020202020204" pitchFamily="34" charset="0"/>
              <a:buChar char="•"/>
            </a:pPr>
            <a:r>
              <a:rPr lang="nl-NL" dirty="0">
                <a:solidFill>
                  <a:srgbClr val="000000"/>
                </a:solidFill>
                <a:latin typeface="Source Sans Pro" panose="020B0503030403020204" pitchFamily="34" charset="0"/>
              </a:rPr>
              <a:t>Bestuur CP stelt uitnodiging tot bijwonen activiteit op prijs</a:t>
            </a:r>
          </a:p>
          <a:p>
            <a:pPr marL="285750" indent="-285750">
              <a:buFont typeface="Arial" panose="020B0604020202020204" pitchFamily="34" charset="0"/>
              <a:buChar char="•"/>
            </a:pPr>
            <a:endParaRPr lang="nl-NL" b="0" i="0" dirty="0">
              <a:solidFill>
                <a:srgbClr val="000000"/>
              </a:solidFill>
              <a:effectLst/>
              <a:latin typeface="Source Sans Pro" panose="020B0503030403020204" pitchFamily="34" charset="0"/>
            </a:endParaRPr>
          </a:p>
          <a:p>
            <a:pPr marL="742950" lvl="1" indent="-285750">
              <a:buFont typeface="Arial" panose="020B0604020202020204" pitchFamily="34" charset="0"/>
              <a:buChar char="•"/>
            </a:pPr>
            <a:endParaRPr lang="nl-NL" dirty="0">
              <a:solidFill>
                <a:srgbClr val="000000"/>
              </a:solidFill>
              <a:latin typeface="Source Sans Pro" panose="020B0503030403020204" pitchFamily="34" charset="0"/>
            </a:endParaRPr>
          </a:p>
          <a:p>
            <a:pPr lvl="1"/>
            <a:endParaRPr lang="nl-NL" b="0" i="0" dirty="0">
              <a:solidFill>
                <a:srgbClr val="000000"/>
              </a:solidFill>
              <a:effectLst/>
              <a:latin typeface="Source Sans Pro" panose="020B0503030403020204" pitchFamily="34" charset="0"/>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910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Gemeente Meppel</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54D8B07D-0D31-C447-CEC1-0D88DB128FF6}"/>
              </a:ext>
            </a:extLst>
          </p:cNvPr>
          <p:cNvSpPr txBox="1"/>
          <p:nvPr/>
        </p:nvSpPr>
        <p:spPr>
          <a:xfrm>
            <a:off x="1681316" y="2287869"/>
            <a:ext cx="7714354" cy="3416320"/>
          </a:xfrm>
          <a:prstGeom prst="rect">
            <a:avLst/>
          </a:prstGeom>
          <a:noFill/>
        </p:spPr>
        <p:txBody>
          <a:bodyPr wrap="square" rtlCol="0">
            <a:spAutoFit/>
          </a:bodyPr>
          <a:lstStyle/>
          <a:p>
            <a:r>
              <a:rPr lang="nl-NL" b="1" dirty="0"/>
              <a:t>Cultuursubsidie</a:t>
            </a:r>
          </a:p>
          <a:p>
            <a:endParaRPr lang="nl-NL" dirty="0"/>
          </a:p>
          <a:p>
            <a:pPr marL="285750" indent="-285750">
              <a:buFont typeface="Arial" panose="020B0604020202020204" pitchFamily="34" charset="0"/>
              <a:buChar char="•"/>
            </a:pPr>
            <a:r>
              <a:rPr lang="nl-NL" dirty="0"/>
              <a:t>ten behoeve van professionele leiding</a:t>
            </a:r>
          </a:p>
          <a:p>
            <a:pPr marL="285750" indent="-285750">
              <a:buFont typeface="Arial" panose="020B0604020202020204" pitchFamily="34" charset="0"/>
              <a:buChar char="•"/>
            </a:pPr>
            <a:r>
              <a:rPr lang="nl-NL" dirty="0"/>
              <a:t>éénmalige subsidie</a:t>
            </a:r>
          </a:p>
          <a:p>
            <a:pPr marL="285750" indent="-285750">
              <a:buFont typeface="Arial" panose="020B0604020202020204" pitchFamily="34" charset="0"/>
              <a:buChar char="•"/>
            </a:pPr>
            <a:endParaRPr lang="nl-NL" dirty="0"/>
          </a:p>
          <a:p>
            <a:r>
              <a:rPr lang="nl-NL" b="1" dirty="0"/>
              <a:t>Evenementensubsidie</a:t>
            </a:r>
          </a:p>
          <a:p>
            <a:endParaRPr lang="nl-NL" b="1" dirty="0"/>
          </a:p>
          <a:p>
            <a:pPr marL="285750" indent="-285750">
              <a:buFont typeface="Arial" panose="020B0604020202020204" pitchFamily="34" charset="0"/>
              <a:buChar char="•"/>
            </a:pPr>
            <a:r>
              <a:rPr lang="nl-NL" dirty="0"/>
              <a:t>jaarlijks terugkerend</a:t>
            </a:r>
          </a:p>
          <a:p>
            <a:pPr marL="285750" indent="-285750">
              <a:buFont typeface="Arial" panose="020B0604020202020204" pitchFamily="34" charset="0"/>
              <a:buChar char="•"/>
            </a:pPr>
            <a:r>
              <a:rPr lang="nl-NL" dirty="0"/>
              <a:t>éénmalige evenementen</a:t>
            </a:r>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1028" name="Picture 4" descr="Logo">
            <a:extLst>
              <a:ext uri="{FF2B5EF4-FFF2-40B4-BE49-F238E27FC236}">
                <a16:creationId xmlns:a16="http://schemas.microsoft.com/office/drawing/2014/main" id="{F950B053-2874-DF63-2284-2EF539008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94" y="2105637"/>
            <a:ext cx="1107346" cy="143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Gemeente Meppel</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669E539F-8D48-B520-2A78-AEC7FBF7B3A7}"/>
              </a:ext>
            </a:extLst>
          </p:cNvPr>
          <p:cNvSpPr txBox="1"/>
          <p:nvPr/>
        </p:nvSpPr>
        <p:spPr>
          <a:xfrm>
            <a:off x="1681316" y="2399251"/>
            <a:ext cx="6954473" cy="2585323"/>
          </a:xfrm>
          <a:prstGeom prst="rect">
            <a:avLst/>
          </a:prstGeom>
          <a:noFill/>
        </p:spPr>
        <p:txBody>
          <a:bodyPr wrap="square" rtlCol="0">
            <a:spAutoFit/>
          </a:bodyPr>
          <a:lstStyle/>
          <a:p>
            <a:r>
              <a:rPr lang="nl-NL" dirty="0"/>
              <a:t>Voor aanvraag alle subsidies worden de volgende gegevens gevraagd:</a:t>
            </a:r>
          </a:p>
          <a:p>
            <a:endParaRPr lang="nl-NL" dirty="0"/>
          </a:p>
          <a:p>
            <a:pPr marL="285750" indent="-285750">
              <a:buFont typeface="Arial" panose="020B0604020202020204" pitchFamily="34" charset="0"/>
              <a:buChar char="•"/>
            </a:pPr>
            <a:r>
              <a:rPr lang="nl-NL" dirty="0"/>
              <a:t>KvK nummer (indien van toepassing)</a:t>
            </a:r>
          </a:p>
          <a:p>
            <a:pPr marL="285750" indent="-285750">
              <a:buFont typeface="Arial" panose="020B0604020202020204" pitchFamily="34" charset="0"/>
              <a:buChar char="•"/>
            </a:pPr>
            <a:r>
              <a:rPr lang="nl-NL" dirty="0"/>
              <a:t>IBAN nummer</a:t>
            </a:r>
          </a:p>
          <a:p>
            <a:pPr marL="285750" indent="-285750">
              <a:buFont typeface="Arial" panose="020B0604020202020204" pitchFamily="34" charset="0"/>
              <a:buChar char="•"/>
            </a:pPr>
            <a:r>
              <a:rPr lang="nl-NL" dirty="0"/>
              <a:t>Contactgegevens</a:t>
            </a:r>
          </a:p>
          <a:p>
            <a:pPr marL="285750" indent="-285750">
              <a:buFont typeface="Arial" panose="020B0604020202020204" pitchFamily="34" charset="0"/>
              <a:buChar char="•"/>
            </a:pPr>
            <a:r>
              <a:rPr lang="nl-NL" dirty="0"/>
              <a:t>Begroting</a:t>
            </a:r>
          </a:p>
          <a:p>
            <a:pPr marL="285750" indent="-285750">
              <a:buFont typeface="Arial" panose="020B0604020202020204" pitchFamily="34" charset="0"/>
              <a:buChar char="•"/>
            </a:pPr>
            <a:r>
              <a:rPr lang="nl-NL" dirty="0"/>
              <a:t>Kostenspecificaties</a:t>
            </a:r>
          </a:p>
          <a:p>
            <a:pPr marL="285750" indent="-285750">
              <a:buFont typeface="Arial" panose="020B0604020202020204" pitchFamily="34" charset="0"/>
              <a:buChar char="•"/>
            </a:pPr>
            <a:r>
              <a:rPr lang="nl-NL" dirty="0"/>
              <a:t>Overzicht inkomsten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41745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361449"/>
            <a:ext cx="9144000" cy="706437"/>
          </a:xfrm>
          <a:solidFill>
            <a:schemeClr val="bg1"/>
          </a:solidFill>
        </p:spPr>
        <p:txBody>
          <a:bodyPr>
            <a:normAutofit/>
          </a:bodyPr>
          <a:lstStyle/>
          <a:p>
            <a:pPr algn="l"/>
            <a:r>
              <a:rPr lang="nl-NL" sz="3400" dirty="0"/>
              <a:t>Gemeente Meppel amateurkunst</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D909A340-3C29-D586-9806-2C84E010648C}"/>
              </a:ext>
            </a:extLst>
          </p:cNvPr>
          <p:cNvSpPr txBox="1"/>
          <p:nvPr/>
        </p:nvSpPr>
        <p:spPr>
          <a:xfrm>
            <a:off x="1681316" y="2133981"/>
            <a:ext cx="7773077" cy="5078313"/>
          </a:xfrm>
          <a:prstGeom prst="rect">
            <a:avLst/>
          </a:prstGeom>
          <a:noFill/>
        </p:spPr>
        <p:txBody>
          <a:bodyPr wrap="square" rtlCol="0">
            <a:spAutoFit/>
          </a:bodyPr>
          <a:lstStyle/>
          <a:p>
            <a:pPr algn="l"/>
            <a:r>
              <a:rPr lang="nl-NL" b="1" i="0" dirty="0">
                <a:effectLst/>
                <a:latin typeface="Rijksoverheid Sans"/>
              </a:rPr>
              <a:t>Subsidiabele activiteiten</a:t>
            </a:r>
          </a:p>
          <a:p>
            <a:pPr algn="l"/>
            <a:r>
              <a:rPr lang="nl-NL" b="0" i="0" dirty="0">
                <a:effectLst/>
                <a:latin typeface="Rijksoverheid Sans"/>
              </a:rPr>
              <a:t>Voor subsidiëring komen in aanmerking activiteiten die bijdragen aan het bevorderen en in stand houden van de amateurkunstbeoefening voor inwoners van de gemeente Meppel en die niet beroepsmatige kunstbeoefening en –bevordering tot doel hebben.</a:t>
            </a:r>
          </a:p>
          <a:p>
            <a:pPr algn="l"/>
            <a:endParaRPr lang="nl-NL" dirty="0">
              <a:latin typeface="Rijksoverheid Sans"/>
            </a:endParaRPr>
          </a:p>
          <a:p>
            <a:pPr algn="l"/>
            <a:r>
              <a:rPr lang="nl-NL" b="1" i="0" dirty="0">
                <a:effectLst/>
                <a:latin typeface="Rijksoverheid Sans"/>
              </a:rPr>
              <a:t>Doel(groep) subsidie</a:t>
            </a:r>
          </a:p>
          <a:p>
            <a:pPr algn="l"/>
            <a:r>
              <a:rPr lang="nl-NL" b="1" i="0" dirty="0">
                <a:effectLst/>
                <a:latin typeface="Rijksoverheid Sans"/>
              </a:rPr>
              <a:t>1. </a:t>
            </a:r>
            <a:r>
              <a:rPr lang="nl-NL" b="0" i="0" dirty="0">
                <a:effectLst/>
                <a:latin typeface="Rijksoverheid Sans"/>
              </a:rPr>
              <a:t>De subsidies amateurkunst zijn bedoeld om zoveel mogelijk inwoners van de gemeente Meppel, in het bijzonder jongeren tot 18 jaar, ouderen en mensen vanuit andere culturele tradities en gewoonten, de kans te bieden om in de vrije tijd deel te nemen aan diverse vormen van amateurkunst en cultuur, waaronder instrumentale en vocale muziek, theater en dans en beeldende kunst.</a:t>
            </a:r>
          </a:p>
          <a:p>
            <a:pPr algn="l"/>
            <a:r>
              <a:rPr lang="nl-NL" b="1" i="0" dirty="0">
                <a:effectLst/>
                <a:latin typeface="Rijksoverheid Sans"/>
              </a:rPr>
              <a:t>2. </a:t>
            </a:r>
            <a:r>
              <a:rPr lang="nl-NL" b="0" i="0" dirty="0">
                <a:effectLst/>
                <a:latin typeface="Rijksoverheid Sans"/>
              </a:rPr>
              <a:t>Door financiële ondersteuning als gemeente de waardering uitspreken voor het bestaan van de amateurkunstverenigingen.</a:t>
            </a:r>
          </a:p>
          <a:p>
            <a:pPr algn="l"/>
            <a:r>
              <a:rPr lang="nl-NL" b="1" i="0" dirty="0">
                <a:effectLst/>
                <a:latin typeface="Rijksoverheid Sans"/>
              </a:rPr>
              <a:t>3. </a:t>
            </a:r>
            <a:r>
              <a:rPr lang="nl-NL" b="0" i="0" dirty="0">
                <a:effectLst/>
                <a:latin typeface="Rijksoverheid Sans"/>
              </a:rPr>
              <a:t>Amateurkunstverenigingen die de niet beroepsmatige kunstbeoefening en –bevordering tot doel hebben en gevestigd of werkzaam zijn in de gemeente Meppel.</a:t>
            </a:r>
          </a:p>
          <a:p>
            <a:pPr algn="l"/>
            <a:endParaRPr lang="nl-NL" b="0" i="0" dirty="0">
              <a:solidFill>
                <a:srgbClr val="154273"/>
              </a:solidFill>
              <a:effectLst/>
              <a:latin typeface="Rijksoverheid Sans"/>
            </a:endParaRPr>
          </a:p>
        </p:txBody>
      </p:sp>
    </p:spTree>
    <p:extLst>
      <p:ext uri="{BB962C8B-B14F-4D97-AF65-F5344CB8AC3E}">
        <p14:creationId xmlns:p14="http://schemas.microsoft.com/office/powerpoint/2010/main" val="16485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Gemeente Meppel amateurkunst</a:t>
            </a:r>
          </a:p>
          <a:p>
            <a:pPr algn="l"/>
            <a:endParaRPr lang="nl-NL" dirty="0"/>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68582"/>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8786B8FA-46A8-9E76-AF75-0E5730FA1317}"/>
              </a:ext>
            </a:extLst>
          </p:cNvPr>
          <p:cNvSpPr txBox="1"/>
          <p:nvPr/>
        </p:nvSpPr>
        <p:spPr>
          <a:xfrm>
            <a:off x="1820411" y="2222975"/>
            <a:ext cx="7432646" cy="4801314"/>
          </a:xfrm>
          <a:prstGeom prst="rect">
            <a:avLst/>
          </a:prstGeom>
          <a:noFill/>
        </p:spPr>
        <p:txBody>
          <a:bodyPr wrap="square" rtlCol="0">
            <a:spAutoFit/>
          </a:bodyPr>
          <a:lstStyle/>
          <a:p>
            <a:pPr algn="l"/>
            <a:r>
              <a:rPr lang="nl-NL" b="1" i="0" dirty="0">
                <a:effectLst/>
                <a:latin typeface="Rijksoverheid Sans"/>
              </a:rPr>
              <a:t>Algemene criteria jaarlijkse subsidie</a:t>
            </a:r>
          </a:p>
          <a:p>
            <a:pPr algn="l"/>
            <a:r>
              <a:rPr lang="nl-NL" b="1" i="0" dirty="0">
                <a:effectLst/>
                <a:latin typeface="Rijksoverheid Sans"/>
              </a:rPr>
              <a:t>1. </a:t>
            </a:r>
            <a:r>
              <a:rPr lang="nl-NL" b="0" i="0" dirty="0">
                <a:effectLst/>
                <a:latin typeface="Rijksoverheid Sans"/>
              </a:rPr>
              <a:t>De instelling moet minimaal 25 contributie betalende leden hebben.</a:t>
            </a:r>
          </a:p>
          <a:p>
            <a:pPr algn="l"/>
            <a:r>
              <a:rPr lang="nl-NL" b="1" i="0" dirty="0">
                <a:effectLst/>
                <a:latin typeface="Rijksoverheid Sans"/>
              </a:rPr>
              <a:t>2. </a:t>
            </a:r>
            <a:r>
              <a:rPr lang="nl-NL" b="0" i="0" dirty="0">
                <a:effectLst/>
                <a:latin typeface="Rijksoverheid Sans"/>
              </a:rPr>
              <a:t>Minstens 80% van de leden moet woonachtig zijn in de gemeente Meppel.</a:t>
            </a:r>
          </a:p>
          <a:p>
            <a:pPr algn="l"/>
            <a:r>
              <a:rPr lang="nl-NL" b="1" i="0" dirty="0">
                <a:effectLst/>
                <a:latin typeface="Rijksoverheid Sans"/>
              </a:rPr>
              <a:t>3. </a:t>
            </a:r>
            <a:r>
              <a:rPr lang="nl-NL" b="0" i="0" dirty="0">
                <a:effectLst/>
                <a:latin typeface="Rijksoverheid Sans"/>
              </a:rPr>
              <a:t>De instelling moet minimaal 25% van de begrote kosten uit eigen inkomsten verwerven, niet zijnde de gemeentelijke subsidie.</a:t>
            </a:r>
          </a:p>
          <a:p>
            <a:pPr algn="l"/>
            <a:endParaRPr lang="nl-NL" dirty="0">
              <a:latin typeface="Rijksoverheid Sans"/>
            </a:endParaRPr>
          </a:p>
          <a:p>
            <a:pPr algn="l"/>
            <a:r>
              <a:rPr lang="nl-NL" b="0" i="0" dirty="0">
                <a:effectLst/>
                <a:latin typeface="Rijksoverheid Sans"/>
              </a:rPr>
              <a:t>Subsidiebedrag per </a:t>
            </a:r>
            <a:r>
              <a:rPr lang="nl-NL" b="0" i="0">
                <a:effectLst/>
                <a:latin typeface="Rijksoverheid Sans"/>
              </a:rPr>
              <a:t>lid subsidiabele </a:t>
            </a:r>
            <a:r>
              <a:rPr lang="nl-NL" b="0" i="0" dirty="0">
                <a:effectLst/>
                <a:latin typeface="Rijksoverheid Sans"/>
              </a:rPr>
              <a:t>kosten</a:t>
            </a:r>
          </a:p>
          <a:p>
            <a:pPr marL="285750" indent="-285750" algn="l">
              <a:buFont typeface="Arial" panose="020B0604020202020204" pitchFamily="34" charset="0"/>
              <a:buChar char="•"/>
            </a:pPr>
            <a:r>
              <a:rPr lang="nl-NL" b="0" i="0" dirty="0">
                <a:effectLst/>
                <a:latin typeface="Rijksoverheid Sans"/>
              </a:rPr>
              <a:t>( teldatum is 1 oktober van het jaar voorafgaand aan het subsidiejaar) Muziekverenigingen/-korpsen t.b.v. professionele leiding (gediplomeerde docenten) tot een maximum van € 2.898,45</a:t>
            </a:r>
          </a:p>
          <a:p>
            <a:pPr marL="285750" indent="-285750" algn="l">
              <a:buFont typeface="Arial" panose="020B0604020202020204" pitchFamily="34" charset="0"/>
              <a:buChar char="•"/>
            </a:pPr>
            <a:r>
              <a:rPr lang="nl-NL" b="0" i="0" dirty="0">
                <a:effectLst/>
                <a:latin typeface="Rijksoverheid Sans"/>
              </a:rPr>
              <a:t>Toneel-, schilder- en dansverenigingen Koren en orkesten professionele leiding (gediplomeerde docenten) tot een maximum van </a:t>
            </a:r>
          </a:p>
          <a:p>
            <a:pPr algn="l"/>
            <a:r>
              <a:rPr lang="nl-NL" b="0" i="0" dirty="0">
                <a:effectLst/>
                <a:latin typeface="Rijksoverheid Sans"/>
              </a:rPr>
              <a:t>      € 2.898,45</a:t>
            </a:r>
          </a:p>
          <a:p>
            <a:pPr algn="l"/>
            <a:endParaRPr lang="nl-NL" b="0" i="0" dirty="0">
              <a:solidFill>
                <a:srgbClr val="154273"/>
              </a:solidFill>
              <a:effectLst/>
              <a:latin typeface="Rijksoverheid Sans"/>
            </a:endParaRPr>
          </a:p>
          <a:p>
            <a:pPr algn="l"/>
            <a:endParaRPr lang="nl-NL" dirty="0">
              <a:solidFill>
                <a:srgbClr val="154273"/>
              </a:solidFill>
              <a:latin typeface="Rijksoverheid Sans"/>
            </a:endParaRPr>
          </a:p>
          <a:p>
            <a:pPr algn="l"/>
            <a:endParaRPr lang="nl-NL" b="0" i="0" dirty="0">
              <a:solidFill>
                <a:srgbClr val="154273"/>
              </a:solidFill>
              <a:effectLst/>
              <a:latin typeface="Rijksoverheid Sans"/>
            </a:endParaRPr>
          </a:p>
          <a:p>
            <a:endParaRPr lang="nl-NL" dirty="0"/>
          </a:p>
        </p:txBody>
      </p:sp>
    </p:spTree>
    <p:extLst>
      <p:ext uri="{BB962C8B-B14F-4D97-AF65-F5344CB8AC3E}">
        <p14:creationId xmlns:p14="http://schemas.microsoft.com/office/powerpoint/2010/main" val="21249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Gemeente Meppel amateurkunst</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982CD779-BED2-0E33-5177-6984040EAAFD}"/>
              </a:ext>
            </a:extLst>
          </p:cNvPr>
          <p:cNvSpPr txBox="1"/>
          <p:nvPr/>
        </p:nvSpPr>
        <p:spPr>
          <a:xfrm>
            <a:off x="1681316" y="2650921"/>
            <a:ext cx="7940856" cy="3416320"/>
          </a:xfrm>
          <a:prstGeom prst="rect">
            <a:avLst/>
          </a:prstGeom>
          <a:noFill/>
        </p:spPr>
        <p:txBody>
          <a:bodyPr wrap="square" rtlCol="0">
            <a:spAutoFit/>
          </a:bodyPr>
          <a:lstStyle/>
          <a:p>
            <a:r>
              <a:rPr lang="nl-NL" b="1" i="0" dirty="0">
                <a:effectLst/>
              </a:rPr>
              <a:t>Algemene criteria éénmalige subsidie</a:t>
            </a:r>
          </a:p>
          <a:p>
            <a:r>
              <a:rPr lang="nl-NL" b="1" dirty="0">
                <a:effectLst/>
              </a:rPr>
              <a:t>1. </a:t>
            </a:r>
            <a:r>
              <a:rPr lang="nl-NL" dirty="0">
                <a:effectLst/>
              </a:rPr>
              <a:t>De activiteit moet binnen de gemeente Meppel plaatsvinden.</a:t>
            </a:r>
          </a:p>
          <a:p>
            <a:r>
              <a:rPr lang="nl-NL" b="1" dirty="0">
                <a:effectLst/>
              </a:rPr>
              <a:t>2. </a:t>
            </a:r>
            <a:r>
              <a:rPr lang="nl-NL" dirty="0">
                <a:effectLst/>
              </a:rPr>
              <a:t>De instelling moet minimaal 25% van de begrote kosten uit eigen inkomsten     verwerven, niet zijnde de gemeentelijke subsidie.</a:t>
            </a:r>
          </a:p>
          <a:p>
            <a:r>
              <a:rPr lang="nl-NL" b="1" dirty="0">
                <a:effectLst/>
              </a:rPr>
              <a:t>3. </a:t>
            </a:r>
            <a:r>
              <a:rPr lang="nl-NL" dirty="0">
                <a:effectLst/>
              </a:rPr>
              <a:t>De activiteit mag geen winstoogmerk hebben en moet zich richten op één of meerdere doelgroepen</a:t>
            </a:r>
          </a:p>
          <a:p>
            <a:r>
              <a:rPr lang="nl-NL" b="1" i="0" dirty="0">
                <a:effectLst/>
              </a:rPr>
              <a:t>Berekeningsgrondslag eenmalige subsidie</a:t>
            </a:r>
          </a:p>
          <a:p>
            <a:r>
              <a:rPr lang="nl-NL" dirty="0">
                <a:effectLst/>
              </a:rPr>
              <a:t>De subsidie bedraagt 71,25% van het exploitatietekort tot een maximum van € 724,61.</a:t>
            </a:r>
          </a:p>
          <a:p>
            <a:endParaRPr lang="nl-NL" dirty="0"/>
          </a:p>
          <a:p>
            <a:r>
              <a:rPr lang="nl-NL" dirty="0">
                <a:effectLst/>
              </a:rPr>
              <a:t>Aanvraag vóór 15 november van het voorafgaande jaar.</a:t>
            </a:r>
          </a:p>
          <a:p>
            <a:endParaRPr lang="nl-NL" dirty="0"/>
          </a:p>
        </p:txBody>
      </p:sp>
    </p:spTree>
    <p:extLst>
      <p:ext uri="{BB962C8B-B14F-4D97-AF65-F5344CB8AC3E}">
        <p14:creationId xmlns:p14="http://schemas.microsoft.com/office/powerpoint/2010/main" val="19875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77798" y="1119931"/>
            <a:ext cx="9172685" cy="1115628"/>
          </a:xfrm>
          <a:solidFill>
            <a:schemeClr val="bg1"/>
          </a:solidFill>
        </p:spPr>
        <p:txBody>
          <a:bodyPr>
            <a:normAutofit/>
          </a:bodyPr>
          <a:lstStyle/>
          <a:p>
            <a:pPr algn="l"/>
            <a:r>
              <a:rPr lang="nl-NL" sz="3400" dirty="0"/>
              <a:t>Gemeente Meppel evenementensubsidie</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9BA99BD2-838B-9C4C-8373-717BEB530035}"/>
              </a:ext>
            </a:extLst>
          </p:cNvPr>
          <p:cNvSpPr txBox="1"/>
          <p:nvPr/>
        </p:nvSpPr>
        <p:spPr>
          <a:xfrm>
            <a:off x="1820411" y="2155971"/>
            <a:ext cx="7608815" cy="4524315"/>
          </a:xfrm>
          <a:prstGeom prst="rect">
            <a:avLst/>
          </a:prstGeom>
          <a:noFill/>
        </p:spPr>
        <p:txBody>
          <a:bodyPr wrap="square" rtlCol="0">
            <a:spAutoFit/>
          </a:bodyPr>
          <a:lstStyle/>
          <a:p>
            <a:pPr algn="l"/>
            <a:r>
              <a:rPr lang="nl-NL" b="1" i="0" dirty="0">
                <a:effectLst/>
                <a:latin typeface="Rijksoverheid Sans"/>
              </a:rPr>
              <a:t>Doel subsidie ondersteunen of begeleiden van de uitvoering van evenementen</a:t>
            </a:r>
          </a:p>
          <a:p>
            <a:pPr algn="l"/>
            <a:endParaRPr lang="nl-NL" b="0" i="0" dirty="0">
              <a:effectLst/>
              <a:latin typeface="Rijksoverheid Sans"/>
            </a:endParaRPr>
          </a:p>
          <a:p>
            <a:pPr algn="l"/>
            <a:r>
              <a:rPr lang="nl-NL" b="1" i="0" dirty="0">
                <a:effectLst/>
                <a:latin typeface="Rijksoverheid Sans"/>
              </a:rPr>
              <a:t>Doel subsidie ondersteunen of begeleiden van de uitvoering van evenementen</a:t>
            </a:r>
          </a:p>
          <a:p>
            <a:pPr algn="l"/>
            <a:r>
              <a:rPr lang="nl-NL" b="0" i="0" dirty="0">
                <a:effectLst/>
                <a:latin typeface="Rijksoverheid Sans"/>
              </a:rPr>
              <a:t>Voor subsidie komen in aanmerking activiteiten die passen binnen onderstaande omschrijvingen en doelstellingen:</a:t>
            </a:r>
          </a:p>
          <a:p>
            <a:pPr algn="l"/>
            <a:r>
              <a:rPr lang="nl-NL" b="1" i="0" dirty="0">
                <a:effectLst/>
                <a:latin typeface="Rijksoverheid Sans"/>
              </a:rPr>
              <a:t>a. </a:t>
            </a:r>
            <a:r>
              <a:rPr lang="nl-NL" b="0" i="0" dirty="0">
                <a:effectLst/>
                <a:latin typeface="Rijksoverheid Sans"/>
              </a:rPr>
              <a:t>Het ondersteunen en of begeleiden van de uitvoering van evenementen. Het betreft het organiseren van een zodanige ondersteuning en/of begeleiding van evenementen in de gemeente Meppel dat daarmee voldaan kan worden aan de vergunningvereisten die op grond van artikel 2:9 van de APV aan de evenementenvergunning kunnen worden verbonden. De subsidie wordt mede verstrekt als deze bijdraagt aan de doorontwikkeling en professionalisering van volgende edities van terugkerende evenementen en de ondersteuning/begeleiding van organisatoren hierbij.</a:t>
            </a:r>
          </a:p>
          <a:p>
            <a:pPr algn="l"/>
            <a:r>
              <a:rPr lang="nl-NL" b="1" i="0" dirty="0">
                <a:effectLst/>
                <a:latin typeface="Rijksoverheid Sans"/>
              </a:rPr>
              <a:t>b. </a:t>
            </a:r>
            <a:r>
              <a:rPr lang="nl-NL" b="0" i="0" dirty="0">
                <a:effectLst/>
                <a:latin typeface="Rijksoverheid Sans"/>
              </a:rPr>
              <a:t>De subsidie wordt aan slechts één partij verstrekte voor een periode van maximaal drie jaar. De gemeente werkt met een puntensysteem. Zie website.</a:t>
            </a:r>
          </a:p>
          <a:p>
            <a:endParaRPr lang="nl-NL" dirty="0"/>
          </a:p>
        </p:txBody>
      </p:sp>
    </p:spTree>
    <p:extLst>
      <p:ext uri="{BB962C8B-B14F-4D97-AF65-F5344CB8AC3E}">
        <p14:creationId xmlns:p14="http://schemas.microsoft.com/office/powerpoint/2010/main" val="302477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8E763-8E47-FAFF-7E5C-B7209CAC55A9}"/>
              </a:ext>
            </a:extLst>
          </p:cNvPr>
          <p:cNvSpPr>
            <a:spLocks noGrp="1"/>
          </p:cNvSpPr>
          <p:nvPr>
            <p:ph type="ctrTitle"/>
          </p:nvPr>
        </p:nvSpPr>
        <p:spPr>
          <a:xfrm>
            <a:off x="1524000" y="1122362"/>
            <a:ext cx="9144000" cy="2479675"/>
          </a:xfrm>
        </p:spPr>
        <p:txBody>
          <a:bodyPr/>
          <a:lstStyle/>
          <a:p>
            <a:r>
              <a:rPr lang="nl-NL" dirty="0"/>
              <a:t>Cultuurfonds Drenthe</a:t>
            </a:r>
          </a:p>
        </p:txBody>
      </p:sp>
      <p:sp>
        <p:nvSpPr>
          <p:cNvPr id="3" name="Ondertitel 2">
            <a:extLst>
              <a:ext uri="{FF2B5EF4-FFF2-40B4-BE49-F238E27FC236}">
                <a16:creationId xmlns:a16="http://schemas.microsoft.com/office/drawing/2014/main" id="{E47700CD-BA77-7E3E-093D-6F7FC3B55423}"/>
              </a:ext>
            </a:extLst>
          </p:cNvPr>
          <p:cNvSpPr>
            <a:spLocks noGrp="1"/>
          </p:cNvSpPr>
          <p:nvPr>
            <p:ph type="subTitle" idx="1"/>
          </p:nvPr>
        </p:nvSpPr>
        <p:spPr/>
        <p:txBody>
          <a:bodyPr/>
          <a:lstStyle/>
          <a:p>
            <a:r>
              <a:rPr lang="nl-NL" dirty="0"/>
              <a:t>Voorheen Prins Bernhard Cultuurfonds</a:t>
            </a:r>
          </a:p>
        </p:txBody>
      </p:sp>
      <p:pic>
        <p:nvPicPr>
          <p:cNvPr id="5" name="Afbeelding 4">
            <a:extLst>
              <a:ext uri="{FF2B5EF4-FFF2-40B4-BE49-F238E27FC236}">
                <a16:creationId xmlns:a16="http://schemas.microsoft.com/office/drawing/2014/main" id="{5B87EDC2-A5F2-886D-B867-31173D670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737" y="3383280"/>
            <a:ext cx="2965940" cy="1231395"/>
          </a:xfrm>
          <a:prstGeom prst="rect">
            <a:avLst/>
          </a:prstGeom>
        </p:spPr>
      </p:pic>
      <p:sp>
        <p:nvSpPr>
          <p:cNvPr id="4" name="Tekstvak 3">
            <a:extLst>
              <a:ext uri="{FF2B5EF4-FFF2-40B4-BE49-F238E27FC236}">
                <a16:creationId xmlns:a16="http://schemas.microsoft.com/office/drawing/2014/main" id="{A4F8BC09-CDEB-110A-ED27-F4B7FABDA521}"/>
              </a:ext>
            </a:extLst>
          </p:cNvPr>
          <p:cNvSpPr txBox="1"/>
          <p:nvPr/>
        </p:nvSpPr>
        <p:spPr>
          <a:xfrm>
            <a:off x="2441232" y="454147"/>
            <a:ext cx="5276850" cy="668215"/>
          </a:xfrm>
          <a:prstGeom prst="rect">
            <a:avLst/>
          </a:prstGeom>
          <a:noFill/>
        </p:spPr>
        <p:txBody>
          <a:bodyPr wrap="square" rtlCol="0">
            <a:spAutoFit/>
          </a:bodyPr>
          <a:lstStyle/>
          <a:p>
            <a:endParaRPr lang="nl-NL" dirty="0"/>
          </a:p>
        </p:txBody>
      </p:sp>
      <p:sp>
        <p:nvSpPr>
          <p:cNvPr id="6" name="Titel 3">
            <a:extLst>
              <a:ext uri="{FF2B5EF4-FFF2-40B4-BE49-F238E27FC236}">
                <a16:creationId xmlns:a16="http://schemas.microsoft.com/office/drawing/2014/main" id="{D2615BC5-3743-7BCB-56BC-0FD4B0E27FE2}"/>
              </a:ext>
            </a:extLst>
          </p:cNvPr>
          <p:cNvSpPr txBox="1">
            <a:spLocks/>
          </p:cNvSpPr>
          <p:nvPr/>
        </p:nvSpPr>
        <p:spPr>
          <a:xfrm>
            <a:off x="2022420" y="342511"/>
            <a:ext cx="6114474" cy="706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nl-NL" sz="3200" dirty="0">
                <a:latin typeface="Bradley Hand ITC" panose="03070402050302030203" pitchFamily="66" charset="0"/>
              </a:rPr>
              <a:t>Cultureel café 27 maart 2024</a:t>
            </a:r>
          </a:p>
        </p:txBody>
      </p:sp>
    </p:spTree>
    <p:extLst>
      <p:ext uri="{BB962C8B-B14F-4D97-AF65-F5344CB8AC3E}">
        <p14:creationId xmlns:p14="http://schemas.microsoft.com/office/powerpoint/2010/main" val="286334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64C2B69-4165-EE88-1FAC-65D142C5B19B}"/>
              </a:ext>
            </a:extLst>
          </p:cNvPr>
          <p:cNvPicPr>
            <a:picLocks noChangeAspect="1"/>
          </p:cNvPicPr>
          <p:nvPr/>
        </p:nvPicPr>
        <p:blipFill>
          <a:blip r:embed="rId2"/>
          <a:stretch>
            <a:fillRect/>
          </a:stretch>
        </p:blipFill>
        <p:spPr>
          <a:xfrm>
            <a:off x="270301" y="0"/>
            <a:ext cx="11651398" cy="6858000"/>
          </a:xfrm>
          <a:prstGeom prst="rect">
            <a:avLst/>
          </a:prstGeom>
        </p:spPr>
      </p:pic>
    </p:spTree>
    <p:extLst>
      <p:ext uri="{BB962C8B-B14F-4D97-AF65-F5344CB8AC3E}">
        <p14:creationId xmlns:p14="http://schemas.microsoft.com/office/powerpoint/2010/main" val="143084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227589" y="1546973"/>
            <a:ext cx="9144000" cy="3478249"/>
          </a:xfrm>
          <a:solidFill>
            <a:schemeClr val="bg1"/>
          </a:solidFill>
        </p:spPr>
        <p:txBody>
          <a:bodyPr>
            <a:normAutofit fontScale="85000" lnSpcReduction="20000"/>
          </a:bodyPr>
          <a:lstStyle/>
          <a:p>
            <a:pPr algn="l"/>
            <a:r>
              <a:rPr lang="nl-NL" dirty="0" err="1"/>
              <a:t>Subsidie-mogelijkheden</a:t>
            </a:r>
            <a:endParaRPr lang="nl-NL" dirty="0"/>
          </a:p>
          <a:p>
            <a:pPr algn="l"/>
            <a:endParaRPr lang="nl-NL" dirty="0"/>
          </a:p>
          <a:p>
            <a:pPr marL="742950" indent="-742950" algn="l">
              <a:buAutoNum type="alphaLcPeriod"/>
            </a:pPr>
            <a:r>
              <a:rPr lang="nl-NL" dirty="0"/>
              <a:t>lokaal</a:t>
            </a:r>
          </a:p>
          <a:p>
            <a:pPr marL="742950" indent="-742950" algn="l">
              <a:buAutoNum type="alphaLcPeriod"/>
            </a:pPr>
            <a:endParaRPr lang="nl-NL" dirty="0"/>
          </a:p>
          <a:p>
            <a:pPr marL="742950" indent="-742950" algn="l">
              <a:buAutoNum type="alphaLcPeriod"/>
            </a:pPr>
            <a:r>
              <a:rPr lang="nl-NL" dirty="0"/>
              <a:t>provinciaal</a:t>
            </a:r>
          </a:p>
          <a:p>
            <a:pPr marL="742950" indent="-742950" algn="l">
              <a:buAutoNum type="alphaLcPeriod"/>
            </a:pPr>
            <a:endParaRPr lang="nl-NL" dirty="0"/>
          </a:p>
          <a:p>
            <a:pPr marL="742950" indent="-742950" algn="l">
              <a:buAutoNum type="alphaLcPeriod"/>
            </a:pPr>
            <a:r>
              <a:rPr lang="nl-NL" dirty="0"/>
              <a:t>landelijk</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24095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6A936F-1431-550C-BD58-4B6560926FB5}"/>
              </a:ext>
            </a:extLst>
          </p:cNvPr>
          <p:cNvPicPr>
            <a:picLocks noChangeAspect="1"/>
          </p:cNvPicPr>
          <p:nvPr/>
        </p:nvPicPr>
        <p:blipFill>
          <a:blip r:embed="rId2"/>
          <a:stretch>
            <a:fillRect/>
          </a:stretch>
        </p:blipFill>
        <p:spPr>
          <a:xfrm>
            <a:off x="52964" y="0"/>
            <a:ext cx="12086072" cy="6858000"/>
          </a:xfrm>
          <a:prstGeom prst="rect">
            <a:avLst/>
          </a:prstGeom>
        </p:spPr>
      </p:pic>
    </p:spTree>
    <p:extLst>
      <p:ext uri="{BB962C8B-B14F-4D97-AF65-F5344CB8AC3E}">
        <p14:creationId xmlns:p14="http://schemas.microsoft.com/office/powerpoint/2010/main" val="394893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C18E63E-83C2-BA99-5704-B63E6B9B4ACB}"/>
              </a:ext>
            </a:extLst>
          </p:cNvPr>
          <p:cNvPicPr>
            <a:picLocks noChangeAspect="1"/>
          </p:cNvPicPr>
          <p:nvPr/>
        </p:nvPicPr>
        <p:blipFill>
          <a:blip r:embed="rId2"/>
          <a:stretch>
            <a:fillRect/>
          </a:stretch>
        </p:blipFill>
        <p:spPr>
          <a:xfrm>
            <a:off x="0" y="490"/>
            <a:ext cx="12192000" cy="6857019"/>
          </a:xfrm>
          <a:prstGeom prst="rect">
            <a:avLst/>
          </a:prstGeom>
        </p:spPr>
      </p:pic>
    </p:spTree>
    <p:extLst>
      <p:ext uri="{BB962C8B-B14F-4D97-AF65-F5344CB8AC3E}">
        <p14:creationId xmlns:p14="http://schemas.microsoft.com/office/powerpoint/2010/main" val="97606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pic>
        <p:nvPicPr>
          <p:cNvPr id="2" name="Afbeelding 1">
            <a:extLst>
              <a:ext uri="{FF2B5EF4-FFF2-40B4-BE49-F238E27FC236}">
                <a16:creationId xmlns:a16="http://schemas.microsoft.com/office/drawing/2014/main" id="{F480CAF9-ADAC-B227-8543-BE25BA8762C8}"/>
              </a:ext>
            </a:extLst>
          </p:cNvPr>
          <p:cNvPicPr>
            <a:picLocks noChangeAspect="1"/>
          </p:cNvPicPr>
          <p:nvPr/>
        </p:nvPicPr>
        <p:blipFill>
          <a:blip r:embed="rId2"/>
          <a:stretch>
            <a:fillRect/>
          </a:stretch>
        </p:blipFill>
        <p:spPr>
          <a:xfrm>
            <a:off x="0" y="39718"/>
            <a:ext cx="12192000" cy="6778564"/>
          </a:xfrm>
          <a:prstGeom prst="rect">
            <a:avLst/>
          </a:prstGeom>
        </p:spPr>
      </p:pic>
    </p:spTree>
    <p:extLst>
      <p:ext uri="{BB962C8B-B14F-4D97-AF65-F5344CB8AC3E}">
        <p14:creationId xmlns:p14="http://schemas.microsoft.com/office/powerpoint/2010/main" val="15686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022420" y="342511"/>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endParaRPr lang="nl-NL" dirty="0"/>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pic>
        <p:nvPicPr>
          <p:cNvPr id="2" name="Afbeelding 1">
            <a:extLst>
              <a:ext uri="{FF2B5EF4-FFF2-40B4-BE49-F238E27FC236}">
                <a16:creationId xmlns:a16="http://schemas.microsoft.com/office/drawing/2014/main" id="{324C069B-8460-3941-203B-D43740E8CFC0}"/>
              </a:ext>
            </a:extLst>
          </p:cNvPr>
          <p:cNvPicPr>
            <a:picLocks noChangeAspect="1"/>
          </p:cNvPicPr>
          <p:nvPr/>
        </p:nvPicPr>
        <p:blipFill>
          <a:blip r:embed="rId2"/>
          <a:stretch>
            <a:fillRect/>
          </a:stretch>
        </p:blipFill>
        <p:spPr>
          <a:xfrm>
            <a:off x="0" y="75023"/>
            <a:ext cx="12192000" cy="6707954"/>
          </a:xfrm>
          <a:prstGeom prst="rect">
            <a:avLst/>
          </a:prstGeom>
        </p:spPr>
      </p:pic>
    </p:spTree>
    <p:extLst>
      <p:ext uri="{BB962C8B-B14F-4D97-AF65-F5344CB8AC3E}">
        <p14:creationId xmlns:p14="http://schemas.microsoft.com/office/powerpoint/2010/main" val="19797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endParaRPr lang="nl-NL" dirty="0"/>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pic>
        <p:nvPicPr>
          <p:cNvPr id="2" name="Afbeelding 1">
            <a:extLst>
              <a:ext uri="{FF2B5EF4-FFF2-40B4-BE49-F238E27FC236}">
                <a16:creationId xmlns:a16="http://schemas.microsoft.com/office/drawing/2014/main" id="{4BDEDC06-9C5E-179D-7737-25040B315734}"/>
              </a:ext>
            </a:extLst>
          </p:cNvPr>
          <p:cNvPicPr>
            <a:picLocks noChangeAspect="1"/>
          </p:cNvPicPr>
          <p:nvPr/>
        </p:nvPicPr>
        <p:blipFill>
          <a:blip r:embed="rId2"/>
          <a:stretch>
            <a:fillRect/>
          </a:stretch>
        </p:blipFill>
        <p:spPr>
          <a:xfrm>
            <a:off x="0" y="59332"/>
            <a:ext cx="12192000" cy="6739336"/>
          </a:xfrm>
          <a:prstGeom prst="rect">
            <a:avLst/>
          </a:prstGeom>
        </p:spPr>
      </p:pic>
    </p:spTree>
    <p:extLst>
      <p:ext uri="{BB962C8B-B14F-4D97-AF65-F5344CB8AC3E}">
        <p14:creationId xmlns:p14="http://schemas.microsoft.com/office/powerpoint/2010/main" val="69408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DD7C3E49-09B2-DC47-C085-7B47E729FEFF}"/>
              </a:ext>
            </a:extLst>
          </p:cNvPr>
          <p:cNvSpPr txBox="1"/>
          <p:nvPr/>
        </p:nvSpPr>
        <p:spPr>
          <a:xfrm>
            <a:off x="855677" y="2132822"/>
            <a:ext cx="9892040" cy="4339650"/>
          </a:xfrm>
          <a:prstGeom prst="rect">
            <a:avLst/>
          </a:prstGeom>
          <a:noFill/>
        </p:spPr>
        <p:txBody>
          <a:bodyPr wrap="square">
            <a:spAutoFit/>
          </a:bodyPr>
          <a:lstStyle/>
          <a:p>
            <a:r>
              <a:rPr lang="nl-NL" sz="2800" b="1" dirty="0"/>
              <a:t>Versnelde procedure voor aanvragen in Drenthe voor Amateurkunstverenigingen m.i.v. januari 2023</a:t>
            </a:r>
          </a:p>
          <a:p>
            <a:endParaRPr lang="nl-NL" sz="2800" b="1" dirty="0"/>
          </a:p>
          <a:p>
            <a:r>
              <a:rPr lang="nl-NL" sz="2800" dirty="0"/>
              <a:t>Naast algemene aanvragen is er een maandelijkse versnelde procedure.</a:t>
            </a:r>
          </a:p>
          <a:p>
            <a:endParaRPr lang="nl-NL" sz="2800" dirty="0"/>
          </a:p>
          <a:p>
            <a:r>
              <a:rPr lang="nl-NL" sz="2800" dirty="0"/>
              <a:t>Aanvragen via snelle checklist.</a:t>
            </a:r>
          </a:p>
          <a:p>
            <a:r>
              <a:rPr lang="nl-NL" sz="8000" dirty="0">
                <a:hlinkClick r:id="rId2"/>
              </a:rPr>
              <a:t>www.cultuurfonds.nl</a:t>
            </a:r>
            <a:r>
              <a:rPr lang="nl-NL" sz="8000" dirty="0"/>
              <a:t> </a:t>
            </a:r>
          </a:p>
        </p:txBody>
      </p:sp>
      <p:pic>
        <p:nvPicPr>
          <p:cNvPr id="7" name="Afbeelding 6">
            <a:extLst>
              <a:ext uri="{FF2B5EF4-FFF2-40B4-BE49-F238E27FC236}">
                <a16:creationId xmlns:a16="http://schemas.microsoft.com/office/drawing/2014/main" id="{ADDEC44F-5FDD-68BC-55B9-C06DE62D3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595" y="901427"/>
            <a:ext cx="3188214" cy="1231395"/>
          </a:xfrm>
          <a:prstGeom prst="rect">
            <a:avLst/>
          </a:prstGeom>
        </p:spPr>
      </p:pic>
    </p:spTree>
    <p:extLst>
      <p:ext uri="{BB962C8B-B14F-4D97-AF65-F5344CB8AC3E}">
        <p14:creationId xmlns:p14="http://schemas.microsoft.com/office/powerpoint/2010/main" val="30403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750142" y="1297615"/>
            <a:ext cx="9144000" cy="706437"/>
          </a:xfrm>
          <a:solidFill>
            <a:schemeClr val="bg1"/>
          </a:solidFill>
        </p:spPr>
        <p:txBody>
          <a:bodyPr>
            <a:normAutofit/>
          </a:bodyPr>
          <a:lstStyle/>
          <a:p>
            <a:pPr algn="l"/>
            <a:r>
              <a:rPr lang="nl-NL" dirty="0"/>
              <a:t>Fondsen in Meppel</a:t>
            </a:r>
          </a:p>
          <a:p>
            <a:pPr algn="l"/>
            <a:endParaRPr lang="nl-NL" dirty="0"/>
          </a:p>
          <a:p>
            <a:pPr algn="l"/>
            <a:endParaRPr lang="nl-NL" dirty="0"/>
          </a:p>
          <a:p>
            <a:pPr algn="l"/>
            <a:endParaRPr lang="nl-NL" dirty="0"/>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pic>
        <p:nvPicPr>
          <p:cNvPr id="3" name="Afbeelding 2">
            <a:extLst>
              <a:ext uri="{FF2B5EF4-FFF2-40B4-BE49-F238E27FC236}">
                <a16:creationId xmlns:a16="http://schemas.microsoft.com/office/drawing/2014/main" id="{9DCBE59F-56D3-3A05-DEB9-78C796BAA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10" y="2644132"/>
            <a:ext cx="3092245" cy="3092245"/>
          </a:xfrm>
          <a:prstGeom prst="rect">
            <a:avLst/>
          </a:prstGeom>
        </p:spPr>
      </p:pic>
      <p:sp>
        <p:nvSpPr>
          <p:cNvPr id="7" name="Tekstvak 6">
            <a:extLst>
              <a:ext uri="{FF2B5EF4-FFF2-40B4-BE49-F238E27FC236}">
                <a16:creationId xmlns:a16="http://schemas.microsoft.com/office/drawing/2014/main" id="{49FF2BF5-EDE9-4FB6-7EF4-1432E59E745E}"/>
              </a:ext>
            </a:extLst>
          </p:cNvPr>
          <p:cNvSpPr txBox="1"/>
          <p:nvPr/>
        </p:nvSpPr>
        <p:spPr>
          <a:xfrm>
            <a:off x="4551680" y="2499360"/>
            <a:ext cx="6230702" cy="615553"/>
          </a:xfrm>
          <a:prstGeom prst="rect">
            <a:avLst/>
          </a:prstGeom>
          <a:noFill/>
        </p:spPr>
        <p:txBody>
          <a:bodyPr wrap="square" rtlCol="0">
            <a:spAutoFit/>
          </a:bodyPr>
          <a:lstStyle/>
          <a:p>
            <a:r>
              <a:rPr lang="nl-NL" sz="3400" dirty="0"/>
              <a:t>Stichting Waarborgfonds Meppel</a:t>
            </a:r>
          </a:p>
        </p:txBody>
      </p:sp>
      <p:sp>
        <p:nvSpPr>
          <p:cNvPr id="8" name="Tekstvak 7">
            <a:extLst>
              <a:ext uri="{FF2B5EF4-FFF2-40B4-BE49-F238E27FC236}">
                <a16:creationId xmlns:a16="http://schemas.microsoft.com/office/drawing/2014/main" id="{FD246123-B824-F839-19BA-6E8A31ABF61B}"/>
              </a:ext>
            </a:extLst>
          </p:cNvPr>
          <p:cNvSpPr txBox="1"/>
          <p:nvPr/>
        </p:nvSpPr>
        <p:spPr>
          <a:xfrm>
            <a:off x="3998647" y="3178562"/>
            <a:ext cx="6372942" cy="2954655"/>
          </a:xfrm>
          <a:prstGeom prst="rect">
            <a:avLst/>
          </a:prstGeom>
          <a:noFill/>
        </p:spPr>
        <p:txBody>
          <a:bodyPr wrap="square" rtlCol="0">
            <a:spAutoFit/>
          </a:bodyPr>
          <a:lstStyle/>
          <a:p>
            <a:r>
              <a:rPr lang="nl-NL" sz="2400" b="0" i="0" dirty="0">
                <a:effectLst/>
                <a:latin typeface="DM Sans" pitchFamily="2" charset="0"/>
              </a:rPr>
              <a:t>Het ondersteunen en begunstigen van doelen en instellingen van culturele en sociale aard in de meest ruime zin en alles wat daartoe bevorderlijk kan zijn; in het algemeen binnen de Gemeente Meppel, behoudens uitzonderingen en zulks ter beoordeling van het bestuur</a:t>
            </a:r>
            <a:r>
              <a:rPr lang="nl-NL" b="0" i="0" dirty="0">
                <a:effectLst/>
                <a:latin typeface="DM Sans" pitchFamily="2" charset="0"/>
              </a:rPr>
              <a:t>. </a:t>
            </a:r>
            <a:r>
              <a:rPr lang="nl-NL" b="0" i="0" dirty="0">
                <a:solidFill>
                  <a:srgbClr val="FFFFFF"/>
                </a:solidFill>
                <a:effectLst/>
                <a:latin typeface="DM Sans" panose="020F0502020204030204" pitchFamily="2" charset="0"/>
              </a:rPr>
              <a:t>is een het kader van het algemeen belang.</a:t>
            </a:r>
            <a:endParaRPr lang="nl-NL" dirty="0"/>
          </a:p>
        </p:txBody>
      </p:sp>
    </p:spTree>
    <p:extLst>
      <p:ext uri="{BB962C8B-B14F-4D97-AF65-F5344CB8AC3E}">
        <p14:creationId xmlns:p14="http://schemas.microsoft.com/office/powerpoint/2010/main" val="9655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040408" y="1495673"/>
            <a:ext cx="9870374" cy="706437"/>
          </a:xfrm>
          <a:solidFill>
            <a:schemeClr val="bg1"/>
          </a:solidFill>
        </p:spPr>
        <p:txBody>
          <a:bodyPr>
            <a:normAutofit/>
          </a:bodyPr>
          <a:lstStyle/>
          <a:p>
            <a:pPr algn="l"/>
            <a:r>
              <a:rPr lang="nl-NL" sz="3400" dirty="0"/>
              <a:t>Ondersteuning Waarborgfonds</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B97CFF38-57D4-D454-7C0B-A2FA09236FEF}"/>
              </a:ext>
            </a:extLst>
          </p:cNvPr>
          <p:cNvSpPr txBox="1"/>
          <p:nvPr/>
        </p:nvSpPr>
        <p:spPr>
          <a:xfrm>
            <a:off x="1140903" y="2202110"/>
            <a:ext cx="7393497" cy="4062651"/>
          </a:xfrm>
          <a:prstGeom prst="rect">
            <a:avLst/>
          </a:prstGeom>
          <a:noFill/>
        </p:spPr>
        <p:txBody>
          <a:bodyPr wrap="square" rtlCol="0">
            <a:spAutoFit/>
          </a:bodyPr>
          <a:lstStyle/>
          <a:p>
            <a:pPr marL="342900" indent="-342900">
              <a:buFont typeface="Arial" panose="020B0604020202020204" pitchFamily="34" charset="0"/>
              <a:buChar char="•"/>
            </a:pPr>
            <a:r>
              <a:rPr lang="nl-NL" dirty="0"/>
              <a:t>Het fonds keert vrijwel nooit in geld uit</a:t>
            </a:r>
          </a:p>
          <a:p>
            <a:pPr marL="342900" indent="-342900">
              <a:buFont typeface="Arial" panose="020B0604020202020204" pitchFamily="34" charset="0"/>
              <a:buChar char="•"/>
            </a:pPr>
            <a:r>
              <a:rPr lang="nl-NL" dirty="0"/>
              <a:t>Fonds betaalt de bijdrage rechtstreeks uit aan de leverancier, dus niet aan de aanvrager</a:t>
            </a:r>
          </a:p>
          <a:p>
            <a:pPr marL="342900" indent="-342900">
              <a:buFont typeface="Arial" panose="020B0604020202020204" pitchFamily="34" charset="0"/>
              <a:buChar char="•"/>
            </a:pPr>
            <a:r>
              <a:rPr lang="nl-NL" dirty="0"/>
              <a:t>Projecten die reeds begonnen zijn worden niet in behandeling genomen</a:t>
            </a:r>
          </a:p>
          <a:p>
            <a:pPr marL="342900" indent="-342900">
              <a:buFont typeface="Arial" panose="020B0604020202020204" pitchFamily="34" charset="0"/>
              <a:buChar char="•"/>
            </a:pPr>
            <a:r>
              <a:rPr lang="nl-NL" dirty="0"/>
              <a:t>Sterke voorkeur voor </a:t>
            </a:r>
            <a:r>
              <a:rPr lang="nl-NL" dirty="0" err="1"/>
              <a:t>Meppeler</a:t>
            </a:r>
            <a:r>
              <a:rPr lang="nl-NL" dirty="0"/>
              <a:t> ondernemers, indien onmogelijk dan eerst overleg</a:t>
            </a:r>
          </a:p>
          <a:p>
            <a:pPr marL="342900" indent="-342900">
              <a:buFont typeface="Arial" panose="020B0604020202020204" pitchFamily="34" charset="0"/>
              <a:buChar char="•"/>
            </a:pPr>
            <a:r>
              <a:rPr lang="nl-NL" dirty="0"/>
              <a:t>Originele factuur inzenden, voor akkoord getekend door twee bestuursleden van aanvragende partij</a:t>
            </a:r>
          </a:p>
          <a:p>
            <a:pPr marL="342900" indent="-342900">
              <a:buFont typeface="Arial" panose="020B0604020202020204" pitchFamily="34" charset="0"/>
              <a:buChar char="•"/>
            </a:pPr>
            <a:r>
              <a:rPr lang="nl-NL" dirty="0"/>
              <a:t>Toewijzing één jaar geldig</a:t>
            </a:r>
          </a:p>
          <a:p>
            <a:pPr marL="342900" indent="-342900">
              <a:buFont typeface="Arial" panose="020B0604020202020204" pitchFamily="34" charset="0"/>
              <a:buChar char="•"/>
            </a:pPr>
            <a:r>
              <a:rPr lang="nl-NL" dirty="0"/>
              <a:t>Aantal beslismomenten per jaar, waarop aanvragen worden besproken</a:t>
            </a:r>
          </a:p>
          <a:p>
            <a:pPr marL="342900" indent="-342900">
              <a:buFont typeface="Arial" panose="020B0604020202020204" pitchFamily="34" charset="0"/>
              <a:buChar char="•"/>
            </a:pPr>
            <a:r>
              <a:rPr lang="nl-NL" dirty="0"/>
              <a:t>Begroting en onderbouwing van het project meesturen</a:t>
            </a:r>
          </a:p>
          <a:p>
            <a:pPr marL="342900" indent="-342900">
              <a:buFont typeface="Arial" panose="020B0604020202020204" pitchFamily="34" charset="0"/>
              <a:buChar char="•"/>
            </a:pPr>
            <a:r>
              <a:rPr lang="nl-NL" dirty="0"/>
              <a:t>Jaarcijfers van vorige jaren/jaar meesturen</a:t>
            </a:r>
          </a:p>
          <a:p>
            <a:pPr marL="342900" indent="-342900">
              <a:buFont typeface="Arial" panose="020B0604020202020204" pitchFamily="34" charset="0"/>
              <a:buChar char="•"/>
            </a:pPr>
            <a:r>
              <a:rPr lang="nl-NL" dirty="0"/>
              <a:t>Naamsvermelding op alle uitingen</a:t>
            </a:r>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27668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384183" y="1469158"/>
            <a:ext cx="9105574" cy="706437"/>
          </a:xfrm>
          <a:solidFill>
            <a:schemeClr val="bg1"/>
          </a:solidFill>
        </p:spPr>
        <p:txBody>
          <a:bodyPr>
            <a:normAutofit/>
          </a:bodyPr>
          <a:lstStyle/>
          <a:p>
            <a:pPr algn="l"/>
            <a:r>
              <a:rPr lang="nl-NL" sz="3400" dirty="0"/>
              <a:t>Data Waarborgfonds 2024</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50891" y="4635026"/>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5C5F9B0E-7239-1683-55F0-3993EEF1C2DE}"/>
              </a:ext>
            </a:extLst>
          </p:cNvPr>
          <p:cNvSpPr txBox="1"/>
          <p:nvPr/>
        </p:nvSpPr>
        <p:spPr>
          <a:xfrm>
            <a:off x="1476463" y="2175595"/>
            <a:ext cx="7440434" cy="2585323"/>
          </a:xfrm>
          <a:prstGeom prst="rect">
            <a:avLst/>
          </a:prstGeom>
          <a:noFill/>
        </p:spPr>
        <p:txBody>
          <a:bodyPr wrap="square" rtlCol="0">
            <a:spAutoFit/>
          </a:bodyPr>
          <a:lstStyle/>
          <a:p>
            <a:r>
              <a:rPr lang="nl-NL" dirty="0"/>
              <a:t>aanvraag binnen voor                              besproken op</a:t>
            </a:r>
          </a:p>
          <a:p>
            <a:endParaRPr lang="nl-NL" dirty="0"/>
          </a:p>
          <a:p>
            <a:r>
              <a:rPr lang="nl-NL" dirty="0"/>
              <a:t>2 april				23 april</a:t>
            </a:r>
          </a:p>
          <a:p>
            <a:endParaRPr lang="nl-NL" dirty="0"/>
          </a:p>
          <a:p>
            <a:r>
              <a:rPr lang="nl-NL" dirty="0"/>
              <a:t>11 juni				2 juli</a:t>
            </a:r>
          </a:p>
          <a:p>
            <a:endParaRPr lang="nl-NL" dirty="0"/>
          </a:p>
          <a:p>
            <a:r>
              <a:rPr lang="nl-NL" dirty="0"/>
              <a:t>20 aug				10 sept</a:t>
            </a:r>
          </a:p>
          <a:p>
            <a:endParaRPr lang="nl-NL" dirty="0"/>
          </a:p>
          <a:p>
            <a:r>
              <a:rPr lang="nl-NL" dirty="0"/>
              <a:t>5 nov				26 nov</a:t>
            </a:r>
          </a:p>
        </p:txBody>
      </p:sp>
      <p:sp>
        <p:nvSpPr>
          <p:cNvPr id="3" name="Tekstvak 2">
            <a:extLst>
              <a:ext uri="{FF2B5EF4-FFF2-40B4-BE49-F238E27FC236}">
                <a16:creationId xmlns:a16="http://schemas.microsoft.com/office/drawing/2014/main" id="{5B445D4E-CFD7-0FEC-DF4B-8D8372663775}"/>
              </a:ext>
            </a:extLst>
          </p:cNvPr>
          <p:cNvSpPr txBox="1"/>
          <p:nvPr/>
        </p:nvSpPr>
        <p:spPr>
          <a:xfrm>
            <a:off x="1476463" y="5004358"/>
            <a:ext cx="7180976" cy="923330"/>
          </a:xfrm>
          <a:prstGeom prst="rect">
            <a:avLst/>
          </a:prstGeom>
          <a:noFill/>
        </p:spPr>
        <p:txBody>
          <a:bodyPr wrap="square" rtlCol="0">
            <a:spAutoFit/>
          </a:bodyPr>
          <a:lstStyle/>
          <a:p>
            <a:r>
              <a:rPr lang="nl-NL" dirty="0"/>
              <a:t>Aanvraagformulier op de website</a:t>
            </a:r>
          </a:p>
          <a:p>
            <a:endParaRPr lang="nl-NL" dirty="0"/>
          </a:p>
          <a:p>
            <a:r>
              <a:rPr lang="nl-NL" dirty="0">
                <a:solidFill>
                  <a:srgbClr val="FF0000"/>
                </a:solidFill>
              </a:rPr>
              <a:t>www.wbfmeppel.nl</a:t>
            </a:r>
          </a:p>
        </p:txBody>
      </p:sp>
    </p:spTree>
    <p:extLst>
      <p:ext uri="{BB962C8B-B14F-4D97-AF65-F5344CB8AC3E}">
        <p14:creationId xmlns:p14="http://schemas.microsoft.com/office/powerpoint/2010/main" val="1033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Stichting Het Burgerweeshuis</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AF3E2C4F-E2A7-19F8-0E6B-031771BDAFB6}"/>
              </a:ext>
            </a:extLst>
          </p:cNvPr>
          <p:cNvSpPr txBox="1"/>
          <p:nvPr/>
        </p:nvSpPr>
        <p:spPr>
          <a:xfrm>
            <a:off x="687897" y="2650921"/>
            <a:ext cx="2046914" cy="2139193"/>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394FC3BB-E030-C033-60B0-B08D8A0EA6EB}"/>
              </a:ext>
            </a:extLst>
          </p:cNvPr>
          <p:cNvSpPr txBox="1"/>
          <p:nvPr/>
        </p:nvSpPr>
        <p:spPr>
          <a:xfrm>
            <a:off x="931178" y="2650921"/>
            <a:ext cx="2046914" cy="1769861"/>
          </a:xfrm>
          <a:prstGeom prst="rect">
            <a:avLst/>
          </a:prstGeom>
          <a:noFill/>
        </p:spPr>
        <p:txBody>
          <a:bodyPr wrap="square" rtlCol="0">
            <a:spAutoFit/>
          </a:bodyPr>
          <a:lstStyle/>
          <a:p>
            <a:endParaRPr lang="nl-NL" dirty="0"/>
          </a:p>
        </p:txBody>
      </p:sp>
      <p:pic>
        <p:nvPicPr>
          <p:cNvPr id="8" name="Afbeelding 7">
            <a:extLst>
              <a:ext uri="{FF2B5EF4-FFF2-40B4-BE49-F238E27FC236}">
                <a16:creationId xmlns:a16="http://schemas.microsoft.com/office/drawing/2014/main" id="{9EBFFD4F-FB42-E42D-FFE2-CB17FFEBB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89" y="2119325"/>
            <a:ext cx="2241590" cy="2136983"/>
          </a:xfrm>
          <a:prstGeom prst="rect">
            <a:avLst/>
          </a:prstGeom>
        </p:spPr>
      </p:pic>
      <p:sp>
        <p:nvSpPr>
          <p:cNvPr id="7" name="Tekstvak 6">
            <a:extLst>
              <a:ext uri="{FF2B5EF4-FFF2-40B4-BE49-F238E27FC236}">
                <a16:creationId xmlns:a16="http://schemas.microsoft.com/office/drawing/2014/main" id="{FD674130-1CF3-B1CA-22DC-C9BB3EE26517}"/>
              </a:ext>
            </a:extLst>
          </p:cNvPr>
          <p:cNvSpPr txBox="1"/>
          <p:nvPr/>
        </p:nvSpPr>
        <p:spPr>
          <a:xfrm>
            <a:off x="2575420" y="2583809"/>
            <a:ext cx="7197754" cy="3693319"/>
          </a:xfrm>
          <a:prstGeom prst="rect">
            <a:avLst/>
          </a:prstGeom>
          <a:noFill/>
        </p:spPr>
        <p:txBody>
          <a:bodyPr wrap="square" rtlCol="0">
            <a:spAutoFit/>
          </a:bodyPr>
          <a:lstStyle/>
          <a:p>
            <a:pPr marL="285750" indent="-285750">
              <a:buFont typeface="Arial" panose="020B0604020202020204" pitchFamily="34" charset="0"/>
              <a:buChar char="•"/>
            </a:pPr>
            <a:r>
              <a:rPr lang="nl-NL" b="0" i="0" dirty="0">
                <a:effectLst/>
                <a:latin typeface="Montserrat" panose="00000500000000000000" pitchFamily="2" charset="0"/>
              </a:rPr>
              <a:t>Financiële steun bieden aan verenigingen, evenementen en personen die het beste uit Meppel halen. Dat is kortgezegd het doel van deze stichting. </a:t>
            </a:r>
          </a:p>
          <a:p>
            <a:pPr marL="285750" indent="-285750">
              <a:buFont typeface="Arial" panose="020B0604020202020204" pitchFamily="34" charset="0"/>
              <a:buChar char="•"/>
            </a:pPr>
            <a:r>
              <a:rPr lang="nl-NL" b="0" i="0" dirty="0">
                <a:effectLst/>
                <a:latin typeface="Montserrat" panose="00000500000000000000" pitchFamily="2" charset="0"/>
              </a:rPr>
              <a:t>Als het gaat om cultuur, sport, recreatie of een sociaal doel wil Het Burgerweeshuis graag helpen om bijzondere projecten tot een succes te maken. </a:t>
            </a:r>
          </a:p>
          <a:p>
            <a:pPr marL="285750" indent="-285750">
              <a:buFont typeface="Arial" panose="020B0604020202020204" pitchFamily="34" charset="0"/>
              <a:buChar char="•"/>
            </a:pPr>
            <a:r>
              <a:rPr lang="nl-NL" b="0" i="0" dirty="0">
                <a:effectLst/>
                <a:latin typeface="Montserrat" panose="00000500000000000000" pitchFamily="2" charset="0"/>
              </a:rPr>
              <a:t>Voor grote of kleine plannen, dat maakt niet uit. Van een omvangrijk muziekfestival tot een opleiding voor een veelbelovend talent. </a:t>
            </a:r>
          </a:p>
          <a:p>
            <a:pPr marL="285750" indent="-285750">
              <a:buFont typeface="Arial" panose="020B0604020202020204" pitchFamily="34" charset="0"/>
              <a:buChar char="•"/>
            </a:pPr>
            <a:r>
              <a:rPr lang="nl-NL" b="0" i="0" dirty="0">
                <a:effectLst/>
                <a:latin typeface="Montserrat" panose="00000500000000000000" pitchFamily="2" charset="0"/>
              </a:rPr>
              <a:t>Zo zorgt het Burgerweeshuis ervoor dat er in Meppel net wat meer kan dan ergens anders. </a:t>
            </a:r>
          </a:p>
          <a:p>
            <a:pPr marL="285750" indent="-285750">
              <a:buFont typeface="Arial" panose="020B0604020202020204" pitchFamily="34" charset="0"/>
              <a:buChar char="•"/>
            </a:pPr>
            <a:r>
              <a:rPr lang="nl-NL" b="0" i="0" dirty="0">
                <a:effectLst/>
                <a:latin typeface="Montserrat" panose="00000500000000000000" pitchFamily="2" charset="0"/>
              </a:rPr>
              <a:t>Aanvragen voor jongeren hebben onze bijzondere aandacht. Maar de rest natuurlijk ook.</a:t>
            </a:r>
            <a:endParaRPr lang="nl-NL" dirty="0"/>
          </a:p>
        </p:txBody>
      </p:sp>
    </p:spTree>
    <p:extLst>
      <p:ext uri="{BB962C8B-B14F-4D97-AF65-F5344CB8AC3E}">
        <p14:creationId xmlns:p14="http://schemas.microsoft.com/office/powerpoint/2010/main" val="15234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81316" y="1516538"/>
            <a:ext cx="9144000" cy="706437"/>
          </a:xfrm>
          <a:solidFill>
            <a:schemeClr val="bg1"/>
          </a:solidFill>
        </p:spPr>
        <p:txBody>
          <a:bodyPr>
            <a:normAutofit/>
          </a:bodyPr>
          <a:lstStyle/>
          <a:p>
            <a:pPr algn="l"/>
            <a:r>
              <a:rPr lang="nl-NL" sz="3400" dirty="0"/>
              <a:t>Ondersteuning Het Burgerweeshuis</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B6FFC79C-2C3E-4EC8-B7A2-57FC6647BFE7}"/>
              </a:ext>
            </a:extLst>
          </p:cNvPr>
          <p:cNvSpPr txBox="1"/>
          <p:nvPr/>
        </p:nvSpPr>
        <p:spPr>
          <a:xfrm>
            <a:off x="1681316" y="1956609"/>
            <a:ext cx="6791566" cy="3508653"/>
          </a:xfrm>
          <a:prstGeom prst="rect">
            <a:avLst/>
          </a:prstGeom>
          <a:noFill/>
        </p:spPr>
        <p:txBody>
          <a:bodyPr wrap="square" rtlCol="0">
            <a:spAutoFit/>
          </a:bodyPr>
          <a:lstStyle/>
          <a:p>
            <a:r>
              <a:rPr lang="nl-NL" sz="2400" b="0" i="0" dirty="0">
                <a:solidFill>
                  <a:srgbClr val="FFFFFF"/>
                </a:solidFill>
                <a:effectLst/>
                <a:latin typeface="Montserrat" panose="00000500000000000000" pitchFamily="2" charset="0"/>
              </a:rPr>
              <a:t>Vier keer per jaar buigt een zelfstandig en </a:t>
            </a:r>
            <a:r>
              <a:rPr lang="nl-NL" b="0" i="0" dirty="0">
                <a:effectLst/>
              </a:rPr>
              <a:t>Vier keer per jaar beslismoment (maart, juni, september, december). </a:t>
            </a:r>
          </a:p>
          <a:p>
            <a:endParaRPr lang="nl-NL" b="0" i="0" dirty="0">
              <a:effectLst/>
            </a:endParaRPr>
          </a:p>
          <a:p>
            <a:r>
              <a:rPr lang="nl-NL" b="0" i="0" dirty="0">
                <a:effectLst/>
              </a:rPr>
              <a:t>Het bestuur beoordeelt dan of de aanvraag voldoet aan het doel van de stichting. </a:t>
            </a:r>
          </a:p>
          <a:p>
            <a:endParaRPr lang="nl-NL" b="0" i="0" dirty="0">
              <a:effectLst/>
            </a:endParaRPr>
          </a:p>
          <a:p>
            <a:r>
              <a:rPr lang="nl-NL" b="0" i="0" dirty="0">
                <a:effectLst/>
              </a:rPr>
              <a:t>Het belangrijkste is dat de </a:t>
            </a:r>
            <a:r>
              <a:rPr lang="nl-NL" b="0" i="0" dirty="0" err="1">
                <a:effectLst/>
              </a:rPr>
              <a:t>Meppeler</a:t>
            </a:r>
            <a:r>
              <a:rPr lang="nl-NL" b="0" i="0" dirty="0">
                <a:effectLst/>
              </a:rPr>
              <a:t> burger er op één of andere manier profijt van heeft. </a:t>
            </a:r>
          </a:p>
          <a:p>
            <a:endParaRPr lang="nl-NL" b="0" i="0" dirty="0">
              <a:effectLst/>
            </a:endParaRPr>
          </a:p>
          <a:p>
            <a:r>
              <a:rPr lang="nl-NL" b="0" i="0" dirty="0">
                <a:effectLst/>
              </a:rPr>
              <a:t>Daarnaast streeft de stichting ernaar dat het met de bijdrage een verschil kan maken; het geld moet daar terecht komen waar het hard nodig is om een gewenst doel te bereiken..</a:t>
            </a:r>
            <a:endParaRPr lang="nl-NL" dirty="0"/>
          </a:p>
        </p:txBody>
      </p:sp>
    </p:spTree>
    <p:extLst>
      <p:ext uri="{BB962C8B-B14F-4D97-AF65-F5344CB8AC3E}">
        <p14:creationId xmlns:p14="http://schemas.microsoft.com/office/powerpoint/2010/main" val="11376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619075" y="1258350"/>
            <a:ext cx="9206241" cy="964626"/>
          </a:xfrm>
          <a:solidFill>
            <a:schemeClr val="bg1"/>
          </a:solidFill>
        </p:spPr>
        <p:txBody>
          <a:bodyPr>
            <a:normAutofit/>
          </a:bodyPr>
          <a:lstStyle/>
          <a:p>
            <a:pPr algn="l"/>
            <a:r>
              <a:rPr lang="nl-NL" sz="3400" dirty="0"/>
              <a:t>Ondersteuning Het Burgerweeshuis</a:t>
            </a:r>
          </a:p>
          <a:p>
            <a:pPr algn="l"/>
            <a:endParaRPr lang="nl-NL" dirty="0"/>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B84E2FF9-3C2E-F882-B818-C791D38DBEEE}"/>
              </a:ext>
            </a:extLst>
          </p:cNvPr>
          <p:cNvSpPr txBox="1"/>
          <p:nvPr/>
        </p:nvSpPr>
        <p:spPr>
          <a:xfrm>
            <a:off x="1619075" y="1845578"/>
            <a:ext cx="7407479" cy="4801314"/>
          </a:xfrm>
          <a:prstGeom prst="rect">
            <a:avLst/>
          </a:prstGeom>
          <a:noFill/>
        </p:spPr>
        <p:txBody>
          <a:bodyPr wrap="square" rtlCol="0">
            <a:spAutoFit/>
          </a:bodyPr>
          <a:lstStyle/>
          <a:p>
            <a:pPr marL="285750" indent="-285750">
              <a:buFont typeface="Arial" panose="020B0604020202020204" pitchFamily="34" charset="0"/>
              <a:buChar char="•"/>
            </a:pPr>
            <a:r>
              <a:rPr lang="nl-NL" dirty="0"/>
              <a:t>Aanvraagformulier op website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Meesturen: nadere uitleg en onderbouwing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Begroting en eventueel aanwezig eigen geld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Financieel overzicht van het vorige jaar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Instelling, vereniging of stichting moet gevestigd zijn in Meppel en ingeschreven zijn bij de Kamer van Koophandel</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Personen moeten in Meppel wonen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Naamsvermelding op uitingen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3" name="Tekstvak 2">
            <a:extLst>
              <a:ext uri="{FF2B5EF4-FFF2-40B4-BE49-F238E27FC236}">
                <a16:creationId xmlns:a16="http://schemas.microsoft.com/office/drawing/2014/main" id="{4339D229-FC85-71C6-7D8B-D513EEB008B6}"/>
              </a:ext>
            </a:extLst>
          </p:cNvPr>
          <p:cNvSpPr txBox="1"/>
          <p:nvPr/>
        </p:nvSpPr>
        <p:spPr>
          <a:xfrm>
            <a:off x="1619075" y="6098796"/>
            <a:ext cx="6811861" cy="369332"/>
          </a:xfrm>
          <a:prstGeom prst="rect">
            <a:avLst/>
          </a:prstGeom>
          <a:noFill/>
        </p:spPr>
        <p:txBody>
          <a:bodyPr wrap="square" rtlCol="0">
            <a:spAutoFit/>
          </a:bodyPr>
          <a:lstStyle/>
          <a:p>
            <a:r>
              <a:rPr lang="nl-NL" dirty="0">
                <a:solidFill>
                  <a:srgbClr val="FF0000"/>
                </a:solidFill>
              </a:rPr>
              <a:t>www.burgerweeshuismeppel.nl</a:t>
            </a:r>
          </a:p>
        </p:txBody>
      </p:sp>
    </p:spTree>
    <p:extLst>
      <p:ext uri="{BB962C8B-B14F-4D97-AF65-F5344CB8AC3E}">
        <p14:creationId xmlns:p14="http://schemas.microsoft.com/office/powerpoint/2010/main" val="218435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DFECBE-FF48-77DD-6320-405AFD4B6706}"/>
              </a:ext>
            </a:extLst>
          </p:cNvPr>
          <p:cNvSpPr>
            <a:spLocks noGrp="1"/>
          </p:cNvSpPr>
          <p:nvPr>
            <p:ph type="ctrTitle"/>
          </p:nvPr>
        </p:nvSpPr>
        <p:spPr>
          <a:xfrm>
            <a:off x="2163097" y="459742"/>
            <a:ext cx="6114474" cy="706437"/>
          </a:xfrm>
        </p:spPr>
        <p:txBody>
          <a:bodyPr>
            <a:normAutofit/>
          </a:bodyPr>
          <a:lstStyle/>
          <a:p>
            <a:r>
              <a:rPr lang="nl-NL" sz="3200" dirty="0">
                <a:latin typeface="Bradley Hand ITC" panose="03070402050302030203" pitchFamily="66" charset="0"/>
              </a:rPr>
              <a:t>Cultureel café 27 maart 2024</a:t>
            </a:r>
          </a:p>
        </p:txBody>
      </p:sp>
      <p:sp>
        <p:nvSpPr>
          <p:cNvPr id="5" name="Ondertitel 4">
            <a:extLst>
              <a:ext uri="{FF2B5EF4-FFF2-40B4-BE49-F238E27FC236}">
                <a16:creationId xmlns:a16="http://schemas.microsoft.com/office/drawing/2014/main" id="{75917170-04A9-0D1E-D9C4-3B519586007E}"/>
              </a:ext>
            </a:extLst>
          </p:cNvPr>
          <p:cNvSpPr>
            <a:spLocks noGrp="1"/>
          </p:cNvSpPr>
          <p:nvPr>
            <p:ph type="subTitle" idx="1"/>
          </p:nvPr>
        </p:nvSpPr>
        <p:spPr>
          <a:xfrm>
            <a:off x="1820411" y="1495673"/>
            <a:ext cx="9144000" cy="706437"/>
          </a:xfrm>
          <a:solidFill>
            <a:schemeClr val="bg1"/>
          </a:solidFill>
        </p:spPr>
        <p:txBody>
          <a:bodyPr>
            <a:normAutofit/>
          </a:bodyPr>
          <a:lstStyle/>
          <a:p>
            <a:pPr algn="l"/>
            <a:r>
              <a:rPr lang="nl-NL" sz="3400" dirty="0"/>
              <a:t>Stichting Cultuurplatform Meppel</a:t>
            </a:r>
          </a:p>
        </p:txBody>
      </p:sp>
      <p:sp>
        <p:nvSpPr>
          <p:cNvPr id="6" name="Tekstvak 5">
            <a:extLst>
              <a:ext uri="{FF2B5EF4-FFF2-40B4-BE49-F238E27FC236}">
                <a16:creationId xmlns:a16="http://schemas.microsoft.com/office/drawing/2014/main" id="{F4CF0C9A-8C09-F47D-D329-B3ADF96290E8}"/>
              </a:ext>
            </a:extLst>
          </p:cNvPr>
          <p:cNvSpPr txBox="1"/>
          <p:nvPr/>
        </p:nvSpPr>
        <p:spPr>
          <a:xfrm>
            <a:off x="855677" y="6258187"/>
            <a:ext cx="184731" cy="369332"/>
          </a:xfrm>
          <a:prstGeom prst="rect">
            <a:avLst/>
          </a:prstGeom>
          <a:noFill/>
        </p:spPr>
        <p:txBody>
          <a:bodyPr wrap="none" rtlCol="0">
            <a:spAutoFit/>
          </a:bodyPr>
          <a:lstStyle/>
          <a:p>
            <a:endParaRPr lang="nl-NL" dirty="0"/>
          </a:p>
        </p:txBody>
      </p:sp>
      <p:sp>
        <p:nvSpPr>
          <p:cNvPr id="10" name="Tekstvak 9">
            <a:extLst>
              <a:ext uri="{FF2B5EF4-FFF2-40B4-BE49-F238E27FC236}">
                <a16:creationId xmlns:a16="http://schemas.microsoft.com/office/drawing/2014/main" id="{F54F8420-7351-E503-3F70-7C8CE4E1AE86}"/>
              </a:ext>
            </a:extLst>
          </p:cNvPr>
          <p:cNvSpPr txBox="1"/>
          <p:nvPr/>
        </p:nvSpPr>
        <p:spPr>
          <a:xfrm>
            <a:off x="1820411" y="4655890"/>
            <a:ext cx="6954473" cy="369332"/>
          </a:xfrm>
          <a:prstGeom prst="rect">
            <a:avLst/>
          </a:prstGeom>
          <a:noFill/>
        </p:spPr>
        <p:txBody>
          <a:bodyPr wrap="square" rtlCol="0">
            <a:spAutoFit/>
          </a:bodyPr>
          <a:lstStyle/>
          <a:p>
            <a:endParaRPr lang="nl-NL" dirty="0"/>
          </a:p>
        </p:txBody>
      </p:sp>
      <p:sp>
        <p:nvSpPr>
          <p:cNvPr id="2" name="Tekstvak 1">
            <a:extLst>
              <a:ext uri="{FF2B5EF4-FFF2-40B4-BE49-F238E27FC236}">
                <a16:creationId xmlns:a16="http://schemas.microsoft.com/office/drawing/2014/main" id="{7B63E9D8-9DB4-9F4D-46F2-020DB879FC03}"/>
              </a:ext>
            </a:extLst>
          </p:cNvPr>
          <p:cNvSpPr txBox="1"/>
          <p:nvPr/>
        </p:nvSpPr>
        <p:spPr>
          <a:xfrm>
            <a:off x="1681316" y="2416029"/>
            <a:ext cx="6766398" cy="3970318"/>
          </a:xfrm>
          <a:prstGeom prst="rect">
            <a:avLst/>
          </a:prstGeom>
          <a:noFill/>
        </p:spPr>
        <p:txBody>
          <a:bodyPr wrap="square" rtlCol="0">
            <a:spAutoFit/>
          </a:bodyPr>
          <a:lstStyle/>
          <a:p>
            <a:pPr marL="285750" indent="-285750">
              <a:buFont typeface="Arial" panose="020B0604020202020204" pitchFamily="34" charset="0"/>
              <a:buChar char="•"/>
            </a:pPr>
            <a:r>
              <a:rPr lang="nl-NL" b="0" i="0" dirty="0">
                <a:solidFill>
                  <a:srgbClr val="000000"/>
                </a:solidFill>
                <a:effectLst/>
                <a:latin typeface="Source Sans Pro" panose="020B0503030403020204" pitchFamily="34" charset="0"/>
              </a:rPr>
              <a:t>De provincie Drenthe stelt aan alle Drentse gemeenten een bedrag voor stimulering van samenwerking en innovatie in de culturele sector beschikbaar. De hoogte van het bedrag bestaat voor elke gemeente uit een vast deel, vermeerderd met een bedrag per inwoner. Voor Meppel is een bedrag van € 18.048 per jaar beschikbaar. </a:t>
            </a:r>
          </a:p>
          <a:p>
            <a:pPr marL="285750" indent="-285750">
              <a:buFont typeface="Arial" panose="020B0604020202020204" pitchFamily="34" charset="0"/>
              <a:buChar char="•"/>
            </a:pPr>
            <a:r>
              <a:rPr lang="nl-NL" dirty="0">
                <a:solidFill>
                  <a:srgbClr val="000000"/>
                </a:solidFill>
                <a:latin typeface="Source Sans Pro" panose="020B0503030403020204" pitchFamily="34" charset="0"/>
              </a:rPr>
              <a:t>U</a:t>
            </a:r>
            <a:r>
              <a:rPr lang="nl-NL" b="0" i="0" dirty="0">
                <a:solidFill>
                  <a:srgbClr val="000000"/>
                </a:solidFill>
                <a:effectLst/>
                <a:latin typeface="Source Sans Pro" panose="020B0503030403020204" pitchFamily="34" charset="0"/>
              </a:rPr>
              <a:t>itgangspunt is dat het aan de gemeente Meppel beschikbaar gestelde bedrag in principe wordt toegekend aan </a:t>
            </a:r>
            <a:r>
              <a:rPr lang="nl-NL" b="0" i="0" dirty="0" err="1">
                <a:solidFill>
                  <a:srgbClr val="000000"/>
                </a:solidFill>
                <a:effectLst/>
                <a:latin typeface="Source Sans Pro" panose="020B0503030403020204" pitchFamily="34" charset="0"/>
              </a:rPr>
              <a:t>Meppeler</a:t>
            </a:r>
            <a:r>
              <a:rPr lang="nl-NL" b="0" i="0" dirty="0">
                <a:solidFill>
                  <a:srgbClr val="000000"/>
                </a:solidFill>
                <a:effectLst/>
                <a:latin typeface="Source Sans Pro" panose="020B0503030403020204" pitchFamily="34" charset="0"/>
              </a:rPr>
              <a:t> cultuurmakers en dat de activiteiten plaatsvinden binnen de gemeentegrenzen van Meppel.</a:t>
            </a:r>
          </a:p>
          <a:p>
            <a:pPr marL="285750" indent="-285750">
              <a:buFont typeface="Arial" panose="020B0604020202020204" pitchFamily="34" charset="0"/>
              <a:buChar char="•"/>
            </a:pPr>
            <a:r>
              <a:rPr lang="nl-NL" dirty="0">
                <a:solidFill>
                  <a:srgbClr val="000000"/>
                </a:solidFill>
                <a:latin typeface="Source Sans Pro" panose="020B0503030403020204" pitchFamily="34" charset="0"/>
              </a:rPr>
              <a:t>Aanvragers </a:t>
            </a:r>
            <a:r>
              <a:rPr lang="nl-NL" b="0" i="0" dirty="0">
                <a:solidFill>
                  <a:srgbClr val="000000"/>
                </a:solidFill>
                <a:effectLst/>
                <a:latin typeface="Source Sans Pro" panose="020B0503030403020204" pitchFamily="34" charset="0"/>
              </a:rPr>
              <a:t>behoren tot de doelgroepen amateurkunstverenigingen, culturele stichtingen en organisaties, (individuele) kunstenaars of bewonersinitiatieven</a:t>
            </a:r>
          </a:p>
          <a:p>
            <a:pPr marL="285750" indent="-285750">
              <a:buFont typeface="Arial" panose="020B0604020202020204" pitchFamily="34" charset="0"/>
              <a:buChar char="•"/>
            </a:pPr>
            <a:endParaRPr lang="nl-NL" dirty="0"/>
          </a:p>
        </p:txBody>
      </p:sp>
      <p:pic>
        <p:nvPicPr>
          <p:cNvPr id="8" name="Afbeelding 7">
            <a:extLst>
              <a:ext uri="{FF2B5EF4-FFF2-40B4-BE49-F238E27FC236}">
                <a16:creationId xmlns:a16="http://schemas.microsoft.com/office/drawing/2014/main" id="{E580FF23-44ED-6405-769B-8D3AF6131147}"/>
              </a:ext>
            </a:extLst>
          </p:cNvPr>
          <p:cNvPicPr>
            <a:picLocks noChangeAspect="1"/>
          </p:cNvPicPr>
          <p:nvPr/>
        </p:nvPicPr>
        <p:blipFill>
          <a:blip r:embed="rId2"/>
          <a:stretch>
            <a:fillRect/>
          </a:stretch>
        </p:blipFill>
        <p:spPr>
          <a:xfrm>
            <a:off x="151989" y="2642531"/>
            <a:ext cx="1592106" cy="1354821"/>
          </a:xfrm>
          <a:prstGeom prst="rect">
            <a:avLst/>
          </a:prstGeom>
        </p:spPr>
      </p:pic>
    </p:spTree>
    <p:extLst>
      <p:ext uri="{BB962C8B-B14F-4D97-AF65-F5344CB8AC3E}">
        <p14:creationId xmlns:p14="http://schemas.microsoft.com/office/powerpoint/2010/main" val="8231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1406</Words>
  <Application>Microsoft Office PowerPoint</Application>
  <PresentationFormat>Breedbeeld</PresentationFormat>
  <Paragraphs>183</Paragraphs>
  <Slides>25</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25</vt:i4>
      </vt:variant>
    </vt:vector>
  </HeadingPairs>
  <TitlesOfParts>
    <vt:vector size="34" baseType="lpstr">
      <vt:lpstr>Arial</vt:lpstr>
      <vt:lpstr>Bradley Hand ITC</vt:lpstr>
      <vt:lpstr>Calibri</vt:lpstr>
      <vt:lpstr>Calibri Light</vt:lpstr>
      <vt:lpstr>DM Sans</vt:lpstr>
      <vt:lpstr>Montserrat</vt:lpstr>
      <vt:lpstr>Rijksoverheid Sans</vt:lpstr>
      <vt:lpstr>Source Sans Pro</vt:lpstr>
      <vt:lpstr>Kantoorthema</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Cultureel café 27 maart 2024</vt:lpstr>
      <vt:lpstr>Cultuurfonds Drenthe</vt:lpstr>
      <vt:lpstr>PowerPoint-presentatie</vt:lpstr>
      <vt:lpstr>PowerPoint-presentatie</vt:lpstr>
      <vt:lpstr>PowerPoint-presentatie</vt:lpstr>
      <vt:lpstr>Cultureel café 27 maart 2024</vt:lpstr>
      <vt:lpstr>Cultureel café 27 maart 2024</vt:lpstr>
      <vt:lpstr>Cultureel café 27 maart 2024</vt:lpstr>
      <vt:lpstr>Cultureel café 27 maart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en Janet van den Dolder</dc:creator>
  <cp:lastModifiedBy>Bart van den Dolder</cp:lastModifiedBy>
  <cp:revision>88</cp:revision>
  <dcterms:created xsi:type="dcterms:W3CDTF">2023-11-04T08:35:34Z</dcterms:created>
  <dcterms:modified xsi:type="dcterms:W3CDTF">2024-03-28T20:14:12Z</dcterms:modified>
</cp:coreProperties>
</file>