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75" r:id="rId5"/>
    <p:sldId id="278" r:id="rId6"/>
    <p:sldId id="276" r:id="rId7"/>
    <p:sldId id="277" r:id="rId8"/>
    <p:sldId id="27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10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7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3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74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76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11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21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56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21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6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17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EAE5-9096-4860-A403-D97874025E5F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D370-AAE0-48D2-8C6C-E9AC101F5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4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fondsen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fondsen</a:t>
            </a:r>
            <a:r>
              <a:rPr lang="en-US" dirty="0"/>
              <a:t>. </a:t>
            </a:r>
            <a:r>
              <a:rPr lang="en-US" dirty="0" err="1"/>
              <a:t>Lokale</a:t>
            </a:r>
            <a:r>
              <a:rPr lang="en-US" dirty="0"/>
              <a:t>, </a:t>
            </a:r>
            <a:r>
              <a:rPr lang="en-US" dirty="0" err="1"/>
              <a:t>provinciale</a:t>
            </a:r>
            <a:r>
              <a:rPr lang="en-US" dirty="0"/>
              <a:t> en </a:t>
            </a:r>
            <a:r>
              <a:rPr lang="en-US" dirty="0" err="1"/>
              <a:t>rijksfondsen</a:t>
            </a:r>
            <a:r>
              <a:rPr lang="en-US" dirty="0"/>
              <a:t>; </a:t>
            </a:r>
            <a:r>
              <a:rPr lang="en-US" dirty="0" err="1"/>
              <a:t>regelingen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overheden</a:t>
            </a:r>
            <a:r>
              <a:rPr lang="en-US" dirty="0"/>
              <a:t>.</a:t>
            </a:r>
          </a:p>
          <a:p>
            <a:r>
              <a:rPr lang="en-US" dirty="0"/>
              <a:t>Private </a:t>
            </a:r>
            <a:r>
              <a:rPr lang="en-US" dirty="0" err="1"/>
              <a:t>fondsen</a:t>
            </a:r>
            <a:r>
              <a:rPr lang="en-US" dirty="0"/>
              <a:t>. </a:t>
            </a:r>
            <a:r>
              <a:rPr lang="en-US" dirty="0" err="1"/>
              <a:t>Lokale</a:t>
            </a:r>
            <a:r>
              <a:rPr lang="en-US" dirty="0"/>
              <a:t>, </a:t>
            </a:r>
            <a:r>
              <a:rPr lang="en-US" dirty="0" err="1"/>
              <a:t>provinciale</a:t>
            </a:r>
            <a:r>
              <a:rPr lang="en-US" dirty="0"/>
              <a:t> en </a:t>
            </a:r>
            <a:r>
              <a:rPr lang="en-US" dirty="0" err="1"/>
              <a:t>landelijke</a:t>
            </a:r>
            <a:r>
              <a:rPr lang="en-US" dirty="0"/>
              <a:t> </a:t>
            </a:r>
            <a:r>
              <a:rPr lang="en-US" dirty="0" err="1"/>
              <a:t>vermogensfondsen</a:t>
            </a:r>
            <a:r>
              <a:rPr lang="en-US" dirty="0"/>
              <a:t> die </a:t>
            </a:r>
            <a:r>
              <a:rPr lang="en-US" dirty="0" err="1"/>
              <a:t>opbrengst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het </a:t>
            </a:r>
            <a:r>
              <a:rPr lang="en-US" dirty="0" err="1"/>
              <a:t>vermogen</a:t>
            </a:r>
            <a:r>
              <a:rPr lang="en-US" dirty="0"/>
              <a:t> </a:t>
            </a:r>
            <a:r>
              <a:rPr lang="en-US" dirty="0" err="1"/>
              <a:t>besteden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uiteenlopende</a:t>
            </a:r>
            <a:r>
              <a:rPr lang="en-US" dirty="0"/>
              <a:t> </a:t>
            </a:r>
            <a:r>
              <a:rPr lang="en-US" dirty="0" err="1"/>
              <a:t>doelen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925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fondsen</a:t>
            </a:r>
            <a:r>
              <a:rPr lang="en-US" dirty="0"/>
              <a:t>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Gelinkt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of </a:t>
            </a:r>
            <a:r>
              <a:rPr lang="en-US" dirty="0" err="1"/>
              <a:t>provinciale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of </a:t>
            </a:r>
            <a:r>
              <a:rPr lang="en-US" dirty="0" err="1"/>
              <a:t>werkend</a:t>
            </a:r>
            <a:r>
              <a:rPr lang="en-US" dirty="0"/>
              <a:t> in </a:t>
            </a:r>
            <a:r>
              <a:rPr lang="en-US" dirty="0" err="1"/>
              <a:t>opdracht</a:t>
            </a:r>
            <a:r>
              <a:rPr lang="en-US" dirty="0"/>
              <a:t> van de </a:t>
            </a:r>
            <a:r>
              <a:rPr lang="en-US" dirty="0" err="1"/>
              <a:t>landelijke</a:t>
            </a:r>
            <a:r>
              <a:rPr lang="en-US" dirty="0"/>
              <a:t> </a:t>
            </a:r>
            <a:r>
              <a:rPr lang="en-US" dirty="0" err="1"/>
              <a:t>overheid</a:t>
            </a:r>
            <a:endParaRPr lang="en-US" dirty="0"/>
          </a:p>
          <a:p>
            <a:r>
              <a:rPr lang="en-US" dirty="0" err="1"/>
              <a:t>Transparante</a:t>
            </a:r>
            <a:r>
              <a:rPr lang="en-US" dirty="0"/>
              <a:t> </a:t>
            </a:r>
            <a:r>
              <a:rPr lang="en-US" dirty="0" err="1"/>
              <a:t>werkwijze</a:t>
            </a:r>
            <a:r>
              <a:rPr lang="en-US" dirty="0"/>
              <a:t>; het is </a:t>
            </a:r>
            <a:r>
              <a:rPr lang="en-US" dirty="0" err="1"/>
              <a:t>immers</a:t>
            </a:r>
            <a:r>
              <a:rPr lang="en-US" dirty="0"/>
              <a:t> </a:t>
            </a:r>
            <a:r>
              <a:rPr lang="en-US" dirty="0" err="1"/>
              <a:t>publiek</a:t>
            </a:r>
            <a:r>
              <a:rPr lang="en-US" dirty="0"/>
              <a:t> geld (</a:t>
            </a:r>
            <a:r>
              <a:rPr lang="en-US" dirty="0" err="1"/>
              <a:t>belastinggeld</a:t>
            </a:r>
            <a:r>
              <a:rPr lang="en-US" dirty="0"/>
              <a:t>)</a:t>
            </a:r>
          </a:p>
          <a:p>
            <a:r>
              <a:rPr lang="en-US" dirty="0" err="1"/>
              <a:t>Mogelijkheid</a:t>
            </a:r>
            <a:r>
              <a:rPr lang="en-US" dirty="0"/>
              <a:t> tot </a:t>
            </a:r>
            <a:r>
              <a:rPr lang="en-US" dirty="0" err="1"/>
              <a:t>bezwaarprocedures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77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Publieke</a:t>
            </a:r>
            <a:r>
              <a:rPr lang="en-US" dirty="0"/>
              <a:t> </a:t>
            </a:r>
            <a:r>
              <a:rPr lang="en-US" dirty="0" err="1"/>
              <a:t>fondsen</a:t>
            </a:r>
            <a:r>
              <a:rPr lang="en-US" dirty="0"/>
              <a:t>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6 </a:t>
            </a:r>
            <a:r>
              <a:rPr lang="en-US" dirty="0" err="1"/>
              <a:t>Rijksfondsen</a:t>
            </a:r>
            <a:r>
              <a:rPr lang="en-US" dirty="0"/>
              <a:t> </a:t>
            </a:r>
            <a:r>
              <a:rPr lang="en-US" dirty="0" err="1"/>
              <a:t>werkend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opdracht</a:t>
            </a:r>
            <a:r>
              <a:rPr lang="en-US" dirty="0"/>
              <a:t> van Minister.</a:t>
            </a:r>
          </a:p>
          <a:p>
            <a:r>
              <a:rPr lang="en-US" dirty="0" err="1"/>
              <a:t>Fonds</a:t>
            </a:r>
            <a:r>
              <a:rPr lang="en-US" dirty="0"/>
              <a:t> </a:t>
            </a:r>
            <a:r>
              <a:rPr lang="en-US" dirty="0" err="1"/>
              <a:t>Podiumkunsten</a:t>
            </a:r>
            <a:endParaRPr lang="en-US" dirty="0"/>
          </a:p>
          <a:p>
            <a:r>
              <a:rPr lang="nl-NL" dirty="0"/>
              <a:t>Stimuleringsfonds creatieve industrie</a:t>
            </a:r>
          </a:p>
          <a:p>
            <a:r>
              <a:rPr lang="nl-NL" dirty="0"/>
              <a:t>Mondriaanfonds</a:t>
            </a:r>
          </a:p>
          <a:p>
            <a:r>
              <a:rPr lang="nl-NL" dirty="0"/>
              <a:t>Filmfonds</a:t>
            </a:r>
          </a:p>
          <a:p>
            <a:r>
              <a:rPr lang="nl-NL" dirty="0"/>
              <a:t>Letterenfonds</a:t>
            </a:r>
          </a:p>
          <a:p>
            <a:r>
              <a:rPr lang="nl-NL" dirty="0"/>
              <a:t>Fonds Cultuurparticipatie</a:t>
            </a:r>
          </a:p>
        </p:txBody>
      </p:sp>
    </p:spTree>
    <p:extLst>
      <p:ext uri="{BB962C8B-B14F-4D97-AF65-F5344CB8AC3E}">
        <p14:creationId xmlns:p14="http://schemas.microsoft.com/office/powerpoint/2010/main" val="48364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</a:t>
            </a:r>
            <a:r>
              <a:rPr lang="en-US" dirty="0" err="1"/>
              <a:t>Fondsen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Honderden fondsen die zich op verschillende genres e.d. richten met ieder hun eigen voorwaarden en uitsluitingscriteria.</a:t>
            </a:r>
          </a:p>
          <a:p>
            <a:r>
              <a:rPr lang="nl-NL" dirty="0"/>
              <a:t>Vermogensfondsen zijn onafhankelijk en hebben dus een zelfstandige positie en kunnen dus eigenwijs beleid maken. </a:t>
            </a:r>
          </a:p>
          <a:p>
            <a:r>
              <a:rPr lang="nl-NL" dirty="0"/>
              <a:t>Meest bekend bekende zijn VSB fonds, Cultuurfonds, Fonds21, Oranjefonds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84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9F31F-94B5-AED9-403F-F7718D8CD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CC51C-9E46-159D-E47E-49B78D3BB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</a:t>
            </a:r>
            <a:r>
              <a:rPr lang="en-US" dirty="0" err="1"/>
              <a:t>Fondsen</a:t>
            </a:r>
            <a:r>
              <a:rPr lang="en-US" dirty="0"/>
              <a:t> </a:t>
            </a:r>
            <a:r>
              <a:rPr lang="en-US" dirty="0" err="1"/>
              <a:t>lokaal</a:t>
            </a:r>
            <a:r>
              <a:rPr lang="en-US" dirty="0"/>
              <a:t>/</a:t>
            </a:r>
            <a:r>
              <a:rPr lang="en-US" dirty="0" err="1"/>
              <a:t>regionaal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496EE9-4992-1C86-59F8-605340EB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Waarborgfonds</a:t>
            </a:r>
          </a:p>
          <a:p>
            <a:r>
              <a:rPr lang="nl-NL" dirty="0"/>
              <a:t>Burgerweeshuis fonds</a:t>
            </a:r>
          </a:p>
          <a:p>
            <a:r>
              <a:rPr lang="nl-NL" dirty="0"/>
              <a:t>Cultuurplatform Meppel</a:t>
            </a:r>
          </a:p>
          <a:p>
            <a:r>
              <a:rPr lang="nl-NL" dirty="0"/>
              <a:t>Stichting Grote Broer</a:t>
            </a:r>
          </a:p>
          <a:p>
            <a:r>
              <a:rPr lang="nl-NL" dirty="0"/>
              <a:t>SMOG</a:t>
            </a:r>
          </a:p>
          <a:p>
            <a:r>
              <a:rPr lang="nl-NL" dirty="0"/>
              <a:t>Stichting Beringer Hazewinkel</a:t>
            </a:r>
          </a:p>
          <a:p>
            <a:r>
              <a:rPr lang="nl-NL" dirty="0"/>
              <a:t>Emmaplein Foundation</a:t>
            </a:r>
          </a:p>
          <a:p>
            <a:r>
              <a:rPr lang="nl-NL" dirty="0"/>
              <a:t>Ondernemersfonds (publiek/privaat)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391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heb je nodig?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Onderscheidend vermogen van de organisatie</a:t>
            </a:r>
          </a:p>
          <a:p>
            <a:r>
              <a:rPr lang="nl-NL" dirty="0"/>
              <a:t>Professionaliteit van de organisatie (Code </a:t>
            </a:r>
            <a:r>
              <a:rPr lang="nl-NL" dirty="0" err="1"/>
              <a:t>Cultural</a:t>
            </a:r>
            <a:r>
              <a:rPr lang="nl-NL" dirty="0"/>
              <a:t> </a:t>
            </a:r>
            <a:r>
              <a:rPr lang="nl-NL" dirty="0" err="1"/>
              <a:t>Covernance</a:t>
            </a:r>
            <a:r>
              <a:rPr lang="nl-NL" dirty="0"/>
              <a:t>, Code Diversiteit en Inclusie, Fair </a:t>
            </a:r>
            <a:r>
              <a:rPr lang="nl-NL" dirty="0" err="1"/>
              <a:t>Practice</a:t>
            </a:r>
            <a:r>
              <a:rPr lang="nl-NL" dirty="0"/>
              <a:t> Code)</a:t>
            </a:r>
          </a:p>
          <a:p>
            <a:r>
              <a:rPr lang="nl-NL" dirty="0"/>
              <a:t>Gezonde financieringsmix (verhouding subsidie en </a:t>
            </a:r>
            <a:r>
              <a:rPr lang="nl-NL" dirty="0" err="1"/>
              <a:t>ondernemersschap</a:t>
            </a:r>
            <a:r>
              <a:rPr lang="nl-NL" dirty="0"/>
              <a:t>)</a:t>
            </a:r>
          </a:p>
          <a:p>
            <a:r>
              <a:rPr lang="nl-NL" dirty="0"/>
              <a:t>Innovatie vernieuwing artistiek beleid (artistieke visie)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675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ziet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aanvraag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Korte </a:t>
            </a:r>
            <a:r>
              <a:rPr lang="en-US" dirty="0" err="1"/>
              <a:t>historie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je bent(</a:t>
            </a:r>
            <a:r>
              <a:rPr lang="en-US" dirty="0" err="1"/>
              <a:t>plaatsbepaling</a:t>
            </a:r>
            <a:r>
              <a:rPr lang="en-US" dirty="0"/>
              <a:t>)</a:t>
            </a:r>
          </a:p>
          <a:p>
            <a:r>
              <a:rPr lang="en-US" dirty="0" err="1"/>
              <a:t>Waarom</a:t>
            </a:r>
            <a:r>
              <a:rPr lang="en-US" dirty="0"/>
              <a:t> doe je wat je </a:t>
            </a:r>
            <a:r>
              <a:rPr lang="en-US" dirty="0" err="1"/>
              <a:t>doet</a:t>
            </a:r>
            <a:r>
              <a:rPr lang="en-US" dirty="0"/>
              <a:t>? (</a:t>
            </a:r>
            <a:r>
              <a:rPr lang="en-US" dirty="0" err="1"/>
              <a:t>visie</a:t>
            </a:r>
            <a:r>
              <a:rPr lang="en-US" dirty="0"/>
              <a:t>/</a:t>
            </a:r>
            <a:r>
              <a:rPr lang="en-US" dirty="0" err="1"/>
              <a:t>doelen</a:t>
            </a:r>
            <a:r>
              <a:rPr lang="en-US" dirty="0"/>
              <a:t>)</a:t>
            </a:r>
          </a:p>
          <a:p>
            <a:r>
              <a:rPr lang="en-US" dirty="0"/>
              <a:t>Hoe doe je de </a:t>
            </a:r>
            <a:r>
              <a:rPr lang="en-US" dirty="0" err="1"/>
              <a:t>dingen</a:t>
            </a:r>
            <a:r>
              <a:rPr lang="en-US" dirty="0"/>
              <a:t> die je </a:t>
            </a:r>
            <a:r>
              <a:rPr lang="en-US" dirty="0" err="1"/>
              <a:t>doet</a:t>
            </a:r>
            <a:r>
              <a:rPr lang="en-US" dirty="0"/>
              <a:t>? (</a:t>
            </a:r>
            <a:r>
              <a:rPr lang="en-US" dirty="0" err="1"/>
              <a:t>realiseren</a:t>
            </a:r>
            <a:r>
              <a:rPr lang="en-US" dirty="0"/>
              <a:t> van </a:t>
            </a:r>
            <a:r>
              <a:rPr lang="en-US" dirty="0" err="1"/>
              <a:t>doelen</a:t>
            </a:r>
            <a:r>
              <a:rPr lang="en-US" dirty="0"/>
              <a:t>)</a:t>
            </a:r>
          </a:p>
          <a:p>
            <a:r>
              <a:rPr lang="en-US" dirty="0"/>
              <a:t>Wat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doen</a:t>
            </a:r>
            <a:r>
              <a:rPr lang="en-US" dirty="0"/>
              <a:t>? (je </a:t>
            </a:r>
            <a:r>
              <a:rPr lang="en-US" dirty="0" err="1"/>
              <a:t>activiteit</a:t>
            </a:r>
            <a:r>
              <a:rPr lang="en-US" dirty="0"/>
              <a:t>)</a:t>
            </a:r>
          </a:p>
          <a:p>
            <a:r>
              <a:rPr lang="en-US" dirty="0"/>
              <a:t>Voor </a:t>
            </a:r>
            <a:r>
              <a:rPr lang="en-US" dirty="0" err="1"/>
              <a:t>wie</a:t>
            </a:r>
            <a:r>
              <a:rPr lang="en-US" dirty="0"/>
              <a:t> doe je het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? (je </a:t>
            </a:r>
            <a:r>
              <a:rPr lang="en-US" dirty="0" err="1"/>
              <a:t>publiek</a:t>
            </a:r>
            <a:r>
              <a:rPr lang="en-US" dirty="0"/>
              <a:t>)</a:t>
            </a:r>
          </a:p>
          <a:p>
            <a:r>
              <a:rPr lang="en-US" dirty="0"/>
              <a:t>Hoe </a:t>
            </a:r>
            <a:r>
              <a:rPr lang="en-US" dirty="0" err="1"/>
              <a:t>bereik</a:t>
            </a:r>
            <a:r>
              <a:rPr lang="en-US" dirty="0"/>
              <a:t> je die? (</a:t>
            </a:r>
            <a:r>
              <a:rPr lang="en-US" dirty="0" err="1"/>
              <a:t>marketingplan</a:t>
            </a:r>
            <a:r>
              <a:rPr lang="en-US" dirty="0"/>
              <a:t>)</a:t>
            </a:r>
          </a:p>
          <a:p>
            <a:r>
              <a:rPr lang="en-US" dirty="0"/>
              <a:t>Organisatie en </a:t>
            </a:r>
            <a:r>
              <a:rPr lang="en-US" dirty="0" err="1"/>
              <a:t>ondernemerschap</a:t>
            </a:r>
            <a:endParaRPr lang="en-US" dirty="0"/>
          </a:p>
          <a:p>
            <a:r>
              <a:rPr lang="en-US" dirty="0" err="1"/>
              <a:t>Begroting</a:t>
            </a:r>
            <a:r>
              <a:rPr lang="en-US" dirty="0"/>
              <a:t> en </a:t>
            </a:r>
            <a:r>
              <a:rPr lang="en-US" dirty="0" err="1"/>
              <a:t>dekkingsplan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44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DFABF-86CB-FB52-40E9-0A160137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6CBBB-CC5F-B00E-3784-147BAACA7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Neem je lezer mee in je verhaal</a:t>
            </a:r>
          </a:p>
          <a:p>
            <a:r>
              <a:rPr lang="nl-NL" dirty="0"/>
              <a:t>Blijf niet in je bubbel zitten; zoek iemand erbuiten die je plan leest</a:t>
            </a:r>
          </a:p>
          <a:p>
            <a:r>
              <a:rPr lang="nl-NL" dirty="0"/>
              <a:t>Begroot realistisch; je moet immers ook verantwoorden</a:t>
            </a:r>
          </a:p>
          <a:p>
            <a:r>
              <a:rPr lang="nl-NL" dirty="0"/>
              <a:t>Probeer zaken die je automatisch regelt ook in begroting te krijgen</a:t>
            </a:r>
          </a:p>
          <a:p>
            <a:r>
              <a:rPr lang="nl-NL" dirty="0"/>
              <a:t>Zorg dat begroting logisch is bij je plan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51740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342</Words>
  <Application>Microsoft Office PowerPoint</Application>
  <PresentationFormat>Diavoorstelling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Twee soorten fondsen</vt:lpstr>
      <vt:lpstr>Publieke fondsen (1)</vt:lpstr>
      <vt:lpstr>Publieke fondsen (2)</vt:lpstr>
      <vt:lpstr>Private Fondsen</vt:lpstr>
      <vt:lpstr>Private Fondsen lokaal/regionaal</vt:lpstr>
      <vt:lpstr>Wat heb je nodig?</vt:lpstr>
      <vt:lpstr>Hoe ziet een aanvraag er uit?</vt:lpstr>
      <vt:lpstr>Tips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Masterclass Begrotingen</dc:title>
  <dc:creator>Mike</dc:creator>
  <cp:lastModifiedBy>Bart van den Dolder</cp:lastModifiedBy>
  <cp:revision>20</cp:revision>
  <dcterms:created xsi:type="dcterms:W3CDTF">2019-05-13T10:00:58Z</dcterms:created>
  <dcterms:modified xsi:type="dcterms:W3CDTF">2024-03-28T20:06:17Z</dcterms:modified>
</cp:coreProperties>
</file>